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349" r:id="rId3"/>
    <p:sldId id="296" r:id="rId4"/>
    <p:sldId id="352" r:id="rId5"/>
    <p:sldId id="293" r:id="rId6"/>
    <p:sldId id="302" r:id="rId7"/>
    <p:sldId id="300" r:id="rId8"/>
    <p:sldId id="304" r:id="rId9"/>
    <p:sldId id="323" r:id="rId10"/>
    <p:sldId id="332" r:id="rId11"/>
    <p:sldId id="343" r:id="rId12"/>
    <p:sldId id="342" r:id="rId13"/>
    <p:sldId id="273" r:id="rId14"/>
    <p:sldId id="264" r:id="rId15"/>
    <p:sldId id="321" r:id="rId16"/>
    <p:sldId id="320" r:id="rId17"/>
    <p:sldId id="322" r:id="rId18"/>
    <p:sldId id="276" r:id="rId19"/>
    <p:sldId id="274" r:id="rId20"/>
    <p:sldId id="329" r:id="rId21"/>
    <p:sldId id="354" r:id="rId22"/>
    <p:sldId id="307" r:id="rId23"/>
    <p:sldId id="285" r:id="rId24"/>
    <p:sldId id="298" r:id="rId25"/>
    <p:sldId id="306" r:id="rId26"/>
    <p:sldId id="339" r:id="rId27"/>
    <p:sldId id="350" r:id="rId28"/>
    <p:sldId id="340" r:id="rId29"/>
    <p:sldId id="35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68" autoAdjust="0"/>
    <p:restoredTop sz="94660"/>
  </p:normalViewPr>
  <p:slideViewPr>
    <p:cSldViewPr>
      <p:cViewPr varScale="1">
        <p:scale>
          <a:sx n="88" d="100"/>
          <a:sy n="88" d="100"/>
        </p:scale>
        <p:origin x="145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abriela\Documents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48803064850776"/>
          <c:y val="5.4708997590400522E-2"/>
          <c:w val="0.87482003219778137"/>
          <c:h val="0.5798796963410780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ACB-46B9-9AA2-7FC0507285F6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ACB-46B9-9AA2-7FC0507285F6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ACB-46B9-9AA2-7FC0507285F6}"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ACB-46B9-9AA2-7FC0507285F6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258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ACB-46B9-9AA2-7FC0507285F6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ACB-46B9-9AA2-7FC0507285F6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ACB-46B9-9AA2-7FC0507285F6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ACB-46B9-9AA2-7FC0507285F6}"/>
                </c:ext>
              </c:extLst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ACB-46B9-9AA2-7FC0507285F6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ACB-46B9-9AA2-7FC0507285F6}"/>
                </c:ext>
              </c:extLst>
            </c:dLbl>
            <c:dLbl>
              <c:idx val="20"/>
              <c:layout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1400" b="1" dirty="0" smtClean="0">
                        <a:solidFill>
                          <a:srgbClr val="FF0000"/>
                        </a:solidFill>
                      </a:rPr>
                      <a:t>10</a:t>
                    </a:r>
                    <a:endParaRPr lang="en-US" sz="1400" b="1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270888013998252E-2"/>
                      <c:h val="5.9143925502462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DACB-46B9-9AA2-7FC0507285F6}"/>
                </c:ext>
              </c:extLst>
            </c:dLbl>
            <c:dLbl>
              <c:idx val="2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ACB-46B9-9AA2-7FC0507285F6}"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ACB-46B9-9AA2-7FC0507285F6}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ACB-46B9-9AA2-7FC0507285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Sheet1!$A$1:$A$26</c:f>
              <c:strCache>
                <c:ptCount val="26"/>
                <c:pt idx="0">
                  <c:v>Austria</c:v>
                </c:pt>
                <c:pt idx="1">
                  <c:v>Belgia</c:v>
                </c:pt>
                <c:pt idx="2">
                  <c:v>Bulgaria</c:v>
                </c:pt>
                <c:pt idx="3">
                  <c:v>Cehia</c:v>
                </c:pt>
                <c:pt idx="4">
                  <c:v>Cipru</c:v>
                </c:pt>
                <c:pt idx="5">
                  <c:v>Croatia</c:v>
                </c:pt>
                <c:pt idx="6">
                  <c:v>Danemarca</c:v>
                </c:pt>
                <c:pt idx="7">
                  <c:v>Finlanda</c:v>
                </c:pt>
                <c:pt idx="8">
                  <c:v>Franța </c:v>
                </c:pt>
                <c:pt idx="9">
                  <c:v>Germania </c:v>
                </c:pt>
                <c:pt idx="10">
                  <c:v>Grecia</c:v>
                </c:pt>
                <c:pt idx="11">
                  <c:v>Irlanda</c:v>
                </c:pt>
                <c:pt idx="12">
                  <c:v>Italia </c:v>
                </c:pt>
                <c:pt idx="13">
                  <c:v>Letonia</c:v>
                </c:pt>
                <c:pt idx="14">
                  <c:v>Lituania</c:v>
                </c:pt>
                <c:pt idx="15">
                  <c:v>Luxemburg </c:v>
                </c:pt>
                <c:pt idx="16">
                  <c:v>Olanda</c:v>
                </c:pt>
                <c:pt idx="17">
                  <c:v>Polonia</c:v>
                </c:pt>
                <c:pt idx="18">
                  <c:v>Portugalia</c:v>
                </c:pt>
                <c:pt idx="19">
                  <c:v>Regatul Unit al Marii Britanii</c:v>
                </c:pt>
                <c:pt idx="20">
                  <c:v>Romania</c:v>
                </c:pt>
                <c:pt idx="21">
                  <c:v>Slovacia</c:v>
                </c:pt>
                <c:pt idx="22">
                  <c:v>Slovenia</c:v>
                </c:pt>
                <c:pt idx="23">
                  <c:v>Spania </c:v>
                </c:pt>
                <c:pt idx="24">
                  <c:v>Suedia</c:v>
                </c:pt>
                <c:pt idx="25">
                  <c:v>Ungaria</c:v>
                </c:pt>
              </c:strCache>
            </c:strRef>
          </c:cat>
          <c:val>
            <c:numRef>
              <c:f>Sheet1!$B$1:$B$26</c:f>
              <c:numCache>
                <c:formatCode>General</c:formatCode>
                <c:ptCount val="26"/>
                <c:pt idx="0">
                  <c:v>16</c:v>
                </c:pt>
                <c:pt idx="1">
                  <c:v>19</c:v>
                </c:pt>
                <c:pt idx="2">
                  <c:v>7</c:v>
                </c:pt>
                <c:pt idx="3">
                  <c:v>34</c:v>
                </c:pt>
                <c:pt idx="4">
                  <c:v>5</c:v>
                </c:pt>
                <c:pt idx="5">
                  <c:v>20</c:v>
                </c:pt>
                <c:pt idx="6">
                  <c:v>7</c:v>
                </c:pt>
                <c:pt idx="7">
                  <c:v>10</c:v>
                </c:pt>
                <c:pt idx="8">
                  <c:v>248</c:v>
                </c:pt>
                <c:pt idx="9">
                  <c:v>90</c:v>
                </c:pt>
                <c:pt idx="10">
                  <c:v>107</c:v>
                </c:pt>
                <c:pt idx="11">
                  <c:v>7</c:v>
                </c:pt>
                <c:pt idx="12">
                  <c:v>299</c:v>
                </c:pt>
                <c:pt idx="13">
                  <c:v>6</c:v>
                </c:pt>
                <c:pt idx="14">
                  <c:v>7</c:v>
                </c:pt>
                <c:pt idx="15">
                  <c:v>4</c:v>
                </c:pt>
                <c:pt idx="16">
                  <c:v>15</c:v>
                </c:pt>
                <c:pt idx="17">
                  <c:v>41</c:v>
                </c:pt>
                <c:pt idx="18">
                  <c:v>139</c:v>
                </c:pt>
                <c:pt idx="19">
                  <c:v>71</c:v>
                </c:pt>
                <c:pt idx="20">
                  <c:v>4</c:v>
                </c:pt>
                <c:pt idx="21">
                  <c:v>19</c:v>
                </c:pt>
                <c:pt idx="22">
                  <c:v>24</c:v>
                </c:pt>
                <c:pt idx="23">
                  <c:v>196</c:v>
                </c:pt>
                <c:pt idx="24">
                  <c:v>8</c:v>
                </c:pt>
                <c:pt idx="2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ACB-46B9-9AA2-7FC050728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230592"/>
        <c:axId val="155233664"/>
      </c:barChart>
      <c:catAx>
        <c:axId val="155230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 dirty="0" smtClean="0"/>
                  <a:t>Country</a:t>
                </a:r>
                <a:endParaRPr lang="en-US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5233664"/>
        <c:crosses val="autoZero"/>
        <c:auto val="1"/>
        <c:lblAlgn val="ctr"/>
        <c:lblOffset val="100"/>
        <c:noMultiLvlLbl val="0"/>
      </c:catAx>
      <c:valAx>
        <c:axId val="155233664"/>
        <c:scaling>
          <c:orientation val="minMax"/>
          <c:max val="3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US" dirty="0" smtClean="0"/>
                  <a:t>Number of</a:t>
                </a:r>
                <a:r>
                  <a:rPr lang="ro-RO" dirty="0" smtClean="0"/>
                  <a:t> </a:t>
                </a:r>
                <a:r>
                  <a:rPr lang="ro-RO" dirty="0"/>
                  <a:t>DOP, IGP,</a:t>
                </a:r>
                <a:r>
                  <a:rPr lang="ro-RO" baseline="0" dirty="0"/>
                  <a:t> STG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5230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0.73576</cdr:x>
      <cdr:y>0.66517</cdr:y>
    </cdr:from>
    <cdr:to>
      <cdr:x>0.81598</cdr:x>
      <cdr:y>0.72491</cdr:y>
    </cdr:to>
    <cdr:sp macro="" textlink="">
      <cdr:nvSpPr>
        <cdr:cNvPr id="9" name="Oval 8"/>
        <cdr:cNvSpPr/>
      </cdr:nvSpPr>
      <cdr:spPr>
        <a:xfrm xmlns:a="http://schemas.openxmlformats.org/drawingml/2006/main" rot="3038802">
          <a:off x="6928406" y="3499479"/>
          <a:ext cx="332310" cy="7335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3471C-96D8-4C38-9792-07FCA6EE029F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55A60-59E8-48B4-BA54-799E93CFE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51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55A60-59E8-48B4-BA54-799E93CFE17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55A60-59E8-48B4-BA54-799E93CFE17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E7B2AD-34D6-4093-8772-DC8079B6D005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9E7B2AD-34D6-4093-8772-DC8079B6D005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E7B2AD-34D6-4093-8772-DC8079B6D005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9E7B2AD-34D6-4093-8772-DC8079B6D005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4714884"/>
            <a:ext cx="8643966" cy="2143116"/>
          </a:xfrm>
        </p:spPr>
        <p:txBody>
          <a:bodyPr>
            <a:normAutofit/>
          </a:bodyPr>
          <a:lstStyle/>
          <a:p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Lect</a:t>
            </a: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</a:rPr>
              <a:t>urer</a:t>
            </a: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 dr. DANIEL CHICIUDEAN</a:t>
            </a:r>
          </a:p>
          <a:p>
            <a:endParaRPr lang="ro-RO" sz="40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ro-RO" sz="1800" dirty="0" smtClean="0">
                <a:solidFill>
                  <a:schemeClr val="tx1"/>
                </a:solidFill>
                <a:latin typeface="Calibri" pitchFamily="34" charset="0"/>
              </a:rPr>
              <a:t>Cluj-Napoca</a:t>
            </a:r>
          </a:p>
          <a:p>
            <a:pPr algn="ctr"/>
            <a:r>
              <a:rPr lang="ro-RO" sz="1800" smtClean="0">
                <a:solidFill>
                  <a:schemeClr val="tx1"/>
                </a:solidFill>
                <a:latin typeface="Calibri" pitchFamily="34" charset="0"/>
              </a:rPr>
              <a:t>2023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14290"/>
            <a:ext cx="8786874" cy="135732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214282" y="1219200"/>
            <a:ext cx="9144000" cy="178595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kumimoji="0" lang="ro-RO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kumimoji="0" lang="ro-RO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kumimoji="0" lang="ro-RO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endParaRPr kumimoji="0" lang="ro-RO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4800" dirty="0"/>
              <a:t>Q</a:t>
            </a:r>
            <a:r>
              <a:rPr lang="ro-RO" sz="4800" dirty="0"/>
              <a:t>uality schemes</a:t>
            </a:r>
            <a:r>
              <a:rPr lang="en-US" sz="4800" dirty="0"/>
              <a:t> in </a:t>
            </a:r>
            <a:endParaRPr lang="ro-RO" sz="4800" dirty="0" smtClean="0"/>
          </a:p>
          <a:p>
            <a:pPr lvl="0" algn="ctr">
              <a:spcBef>
                <a:spcPct val="0"/>
              </a:spcBef>
              <a:defRPr/>
            </a:pPr>
            <a:r>
              <a:rPr lang="en-US" sz="4800" dirty="0" smtClean="0"/>
              <a:t>EU</a:t>
            </a:r>
            <a:r>
              <a:rPr lang="ro-RO" sz="4800" dirty="0" smtClean="0"/>
              <a:t> and RO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891996"/>
            <a:ext cx="2214563" cy="2256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381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Number of products certified at European level by Member States</a:t>
            </a:r>
            <a:endParaRPr lang="en-US" sz="3200" b="1" dirty="0">
              <a:latin typeface="Calibri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75459310"/>
              </p:ext>
            </p:extLst>
          </p:nvPr>
        </p:nvGraphicFramePr>
        <p:xfrm>
          <a:off x="0" y="12954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52400" y="1071546"/>
            <a:ext cx="92964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Establishing an association to promote the product;                             </a:t>
            </a:r>
          </a:p>
          <a:p>
            <a:pPr algn="just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- Preparation of a specification; </a:t>
            </a:r>
          </a:p>
          <a:p>
            <a:pPr algn="just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Inspection and certification body (OIC)                             </a:t>
            </a:r>
          </a:p>
          <a:p>
            <a:pPr algn="just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- Issues a certificate of conformity; </a:t>
            </a:r>
          </a:p>
          <a:p>
            <a:pPr algn="just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Transmission of the request to MADR;                            </a:t>
            </a:r>
          </a:p>
          <a:p>
            <a:pPr algn="just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-Verification of documentation 30 days;                            </a:t>
            </a:r>
          </a:p>
          <a:p>
            <a:pPr algn="just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- Publication of documentation</a:t>
            </a:r>
            <a:r>
              <a:rPr lang="en-US" sz="2800" dirty="0" smtClean="0"/>
              <a:t>;</a:t>
            </a:r>
            <a:endParaRPr lang="ro-RO" sz="2800" dirty="0" smtClean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o-RO" sz="3600" dirty="0" err="1" smtClean="0">
                <a:effectLst/>
              </a:rPr>
              <a:t>Stages</a:t>
            </a:r>
            <a:r>
              <a:rPr lang="ro-RO" sz="3600" dirty="0" smtClean="0">
                <a:effectLst/>
              </a:rPr>
              <a:t> </a:t>
            </a:r>
            <a:r>
              <a:rPr lang="ro-RO" sz="3600" dirty="0">
                <a:effectLst/>
              </a:rPr>
              <a:t>of </a:t>
            </a:r>
            <a:r>
              <a:rPr lang="ro-RO" sz="3600" dirty="0" err="1">
                <a:effectLst/>
              </a:rPr>
              <a:t>obtaining</a:t>
            </a:r>
            <a:r>
              <a:rPr lang="ro-RO" sz="3600" dirty="0">
                <a:effectLst/>
              </a:rPr>
              <a:t> </a:t>
            </a:r>
            <a:r>
              <a:rPr lang="ro-RO" sz="3600" dirty="0" err="1">
                <a:effectLst/>
              </a:rPr>
              <a:t>certification</a:t>
            </a:r>
            <a:endParaRPr lang="en-US" sz="3600" dirty="0"/>
          </a:p>
        </p:txBody>
      </p:sp>
      <p:pic>
        <p:nvPicPr>
          <p:cNvPr id="5" name="Picture 2" descr="Imagini pentru etapele"/>
          <p:cNvPicPr>
            <a:picLocks noChangeAspect="1" noChangeArrowheads="1"/>
          </p:cNvPicPr>
          <p:nvPr/>
        </p:nvPicPr>
        <p:blipFill>
          <a:blip r:embed="rId2"/>
          <a:srcRect l="9136" r="13827"/>
          <a:stretch>
            <a:fillRect/>
          </a:stretch>
        </p:blipFill>
        <p:spPr bwMode="auto">
          <a:xfrm>
            <a:off x="6172200" y="4419600"/>
            <a:ext cx="29718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844" y="730249"/>
            <a:ext cx="8715436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Opposition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period at national level - 60 days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Granting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national protection (DPN);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sends the request to the European Commission                           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verification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 documentation;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opposition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period - 3 months;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Publication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Community Register PDO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PGI.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8638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ro-RO" sz="4000" dirty="0" err="1"/>
              <a:t>Stages</a:t>
            </a:r>
            <a:r>
              <a:rPr lang="ro-RO" sz="4000" dirty="0"/>
              <a:t> of </a:t>
            </a:r>
            <a:r>
              <a:rPr lang="ro-RO" sz="4000" dirty="0" err="1"/>
              <a:t>obtaining</a:t>
            </a:r>
            <a:r>
              <a:rPr lang="ro-RO" sz="4000" dirty="0"/>
              <a:t> </a:t>
            </a:r>
            <a:r>
              <a:rPr lang="ro-RO" sz="4000" dirty="0" err="1"/>
              <a:t>certification</a:t>
            </a:r>
            <a:endParaRPr lang="en-US" sz="4000" dirty="0"/>
          </a:p>
        </p:txBody>
      </p:sp>
      <p:pic>
        <p:nvPicPr>
          <p:cNvPr id="40964" name="Picture 4" descr="Imagini pentru etape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714752"/>
            <a:ext cx="4500562" cy="3143248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 cstate="print"/>
          <a:srcRect l="1662" r="19233" b="33136"/>
          <a:stretch>
            <a:fillRect/>
          </a:stretch>
        </p:blipFill>
        <p:spPr bwMode="auto">
          <a:xfrm>
            <a:off x="0" y="3861048"/>
            <a:ext cx="464343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686800" cy="6000792"/>
          </a:xfrm>
        </p:spPr>
        <p:txBody>
          <a:bodyPr>
            <a:normAutofit/>
          </a:bodyPr>
          <a:lstStyle/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pPr algn="ctr">
              <a:buNone/>
            </a:pPr>
            <a:r>
              <a:rPr lang="ro-RO" sz="2000" dirty="0" smtClean="0"/>
              <a:t> </a:t>
            </a:r>
            <a:r>
              <a:rPr lang="en-US" sz="2000" dirty="0"/>
              <a:t>Regulation (EU) NO. 1151/2012 of the </a:t>
            </a:r>
            <a:r>
              <a:rPr lang="en-US" sz="2000" dirty="0" smtClean="0"/>
              <a:t>European </a:t>
            </a:r>
            <a:r>
              <a:rPr lang="en-US" sz="2000" dirty="0"/>
              <a:t>Parliament and of the Council of 21 November 2012</a:t>
            </a:r>
            <a:r>
              <a:rPr lang="ro-RO" sz="2000" dirty="0" smtClean="0"/>
              <a:t>. 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o-RO" dirty="0" err="1"/>
              <a:t>Protected</a:t>
            </a:r>
            <a:r>
              <a:rPr lang="ro-RO" dirty="0"/>
              <a:t> </a:t>
            </a:r>
            <a:r>
              <a:rPr lang="ro-RO" dirty="0" err="1"/>
              <a:t>designation</a:t>
            </a:r>
            <a:r>
              <a:rPr lang="ro-RO" dirty="0"/>
              <a:t> of </a:t>
            </a:r>
            <a:r>
              <a:rPr lang="ro-RO" dirty="0" err="1"/>
              <a:t>origin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5" name="Picture 2" descr="E:\dosar dan\prezentre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3116"/>
            <a:ext cx="2286016" cy="2286016"/>
          </a:xfrm>
          <a:prstGeom prst="rect">
            <a:avLst/>
          </a:prstGeom>
          <a:noFill/>
        </p:spPr>
      </p:pic>
      <p:pic>
        <p:nvPicPr>
          <p:cNvPr id="7" name="Picture 6" descr="E:\dosar dan\prezentre\download (2).png"/>
          <p:cNvPicPr/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auto">
          <a:xfrm>
            <a:off x="6143636" y="2357430"/>
            <a:ext cx="203899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:\dosar dan\prezentre\download (1).png"/>
          <p:cNvPicPr/>
          <p:nvPr/>
        </p:nvPicPr>
        <p:blipFill>
          <a:blip r:embed="rId4">
            <a:lum bright="50000"/>
          </a:blip>
          <a:srcRect/>
          <a:stretch>
            <a:fillRect/>
          </a:stretch>
        </p:blipFill>
        <p:spPr bwMode="auto">
          <a:xfrm>
            <a:off x="3857620" y="2357430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478634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400" dirty="0" smtClean="0"/>
          </a:p>
          <a:p>
            <a:pPr algn="just"/>
            <a:r>
              <a:rPr lang="en-US" sz="3200" dirty="0"/>
              <a:t>originating in a particular place, region or, in exceptional cases, country; </a:t>
            </a:r>
            <a:endParaRPr lang="en-US" sz="3200" dirty="0" smtClean="0"/>
          </a:p>
          <a:p>
            <a:pPr algn="just"/>
            <a:r>
              <a:rPr lang="en-US" sz="3200" dirty="0" smtClean="0"/>
              <a:t>whose </a:t>
            </a:r>
            <a:r>
              <a:rPr lang="en-US" sz="3200" dirty="0"/>
              <a:t>quality or characteristics are mainly or exclusively due to a particular geographical environment with its own natural and human factors</a:t>
            </a:r>
            <a:r>
              <a:rPr lang="en-US" sz="3200" dirty="0" smtClean="0"/>
              <a:t>;</a:t>
            </a:r>
          </a:p>
          <a:p>
            <a:pPr algn="just"/>
            <a:r>
              <a:rPr lang="en-US" sz="3200" dirty="0" smtClean="0"/>
              <a:t> </a:t>
            </a:r>
            <a:r>
              <a:rPr lang="en-US" sz="3200" dirty="0"/>
              <a:t>the production stages all take place in the defined geographical area.</a:t>
            </a:r>
            <a:endParaRPr lang="en-US" sz="30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>
                <a:effectLst/>
              </a:rPr>
              <a:t>Protected </a:t>
            </a:r>
            <a:r>
              <a:rPr lang="en-US" b="0" dirty="0">
                <a:effectLst/>
              </a:rPr>
              <a:t>Designation of Origin (PDO) requirements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932040" y="4869160"/>
            <a:ext cx="86409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68344" y="2852936"/>
            <a:ext cx="128588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29198"/>
            <a:ext cx="9144000" cy="1928802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/>
              <a:t>cheese specialty - milk obtained from the </a:t>
            </a:r>
            <a:r>
              <a:rPr lang="en-US" sz="3600" dirty="0" err="1"/>
              <a:t>Gurghiului</a:t>
            </a:r>
            <a:r>
              <a:rPr lang="en-US" sz="3600" dirty="0"/>
              <a:t> valley area, from cows grazing pastures with natural flora, specific to this area.</a:t>
            </a:r>
            <a:r>
              <a:rPr lang="ro-RO" sz="5100" dirty="0" smtClean="0">
                <a:latin typeface="Calibri" pitchFamily="34" charset="0"/>
                <a:cs typeface="Arial" pitchFamily="34" charset="0"/>
              </a:rPr>
              <a:t>                                         - MIRDATOD S.R.L.</a:t>
            </a:r>
            <a:r>
              <a:rPr lang="vi-VN" sz="5100" dirty="0" smtClean="0"/>
              <a:t/>
            </a:r>
            <a:br>
              <a:rPr lang="vi-VN" sz="5100" dirty="0" smtClean="0"/>
            </a:br>
            <a:endParaRPr lang="ro-RO" sz="5100" dirty="0" smtClean="0"/>
          </a:p>
          <a:p>
            <a:endParaRPr lang="en-US" dirty="0"/>
          </a:p>
        </p:txBody>
      </p:sp>
      <p:pic>
        <p:nvPicPr>
          <p:cNvPr id="4" name="Picture 3" descr="http://mirdatod.ro/wp-content/uploads/2015/03/telemea_D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15370" cy="4585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4918" y="17580"/>
            <a:ext cx="9144000" cy="292893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Produced only in </a:t>
            </a:r>
            <a:r>
              <a:rPr lang="en-US" dirty="0" err="1"/>
              <a:t>Gurghiu</a:t>
            </a:r>
            <a:r>
              <a:rPr lang="en-US" dirty="0"/>
              <a:t>, </a:t>
            </a:r>
            <a:r>
              <a:rPr lang="en-US" dirty="0" err="1"/>
              <a:t>Hodac</a:t>
            </a:r>
            <a:r>
              <a:rPr lang="en-US" dirty="0"/>
              <a:t> and </a:t>
            </a:r>
            <a:r>
              <a:rPr lang="en-US" dirty="0" err="1"/>
              <a:t>Ibănești</a:t>
            </a:r>
            <a:r>
              <a:rPr lang="en-US" dirty="0"/>
              <a:t>- </a:t>
            </a:r>
            <a:r>
              <a:rPr lang="en-US" dirty="0" err="1"/>
              <a:t>Valea</a:t>
            </a:r>
            <a:r>
              <a:rPr lang="en-US" dirty="0"/>
              <a:t> </a:t>
            </a:r>
            <a:r>
              <a:rPr lang="en-US" dirty="0" err="1"/>
              <a:t>Gurghiului</a:t>
            </a:r>
            <a:r>
              <a:rPr lang="en-US" dirty="0"/>
              <a:t>); </a:t>
            </a:r>
            <a:endParaRPr lang="en-US" dirty="0" smtClean="0"/>
          </a:p>
          <a:p>
            <a:pPr algn="just"/>
            <a:r>
              <a:rPr lang="en-US" dirty="0" smtClean="0"/>
              <a:t>Salty </a:t>
            </a:r>
            <a:r>
              <a:rPr lang="en-US" dirty="0"/>
              <a:t>- the salt water fountain from </a:t>
            </a:r>
            <a:r>
              <a:rPr lang="en-US" dirty="0" err="1"/>
              <a:t>Orșova</a:t>
            </a:r>
            <a:r>
              <a:rPr lang="en-US" dirty="0"/>
              <a:t> (higher amount of Ca and Mg in addition to Na, elements that are also found in the finished product);  </a:t>
            </a:r>
            <a:endParaRPr lang="en-US" dirty="0" smtClean="0"/>
          </a:p>
          <a:p>
            <a:pPr algn="just"/>
            <a:r>
              <a:rPr lang="en-US" dirty="0" smtClean="0"/>
              <a:t>Production </a:t>
            </a:r>
            <a:r>
              <a:rPr lang="en-US" dirty="0"/>
              <a:t>method - passed down from generation to generation.</a:t>
            </a:r>
            <a:endParaRPr lang="en-US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6" descr="aria-geograf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4620"/>
            <a:ext cx="9144000" cy="41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rot="10800000">
            <a:off x="5857884" y="857232"/>
            <a:ext cx="1285884" cy="92869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43570" y="1857364"/>
            <a:ext cx="33575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European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opposition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-"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telemes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"(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Greek term - Greek nation).  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Argument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attestation of the word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telemea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from 1700;  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Archives;  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National Library;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Faculty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 Food Industry from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Galați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3995678"/>
            <a:ext cx="4143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o-RO" sz="2000" dirty="0" smtClean="0">
                <a:latin typeface="Calibri" pitchFamily="34" charset="0"/>
              </a:rPr>
              <a:t>Creșterea notorietății la nivel european;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 smtClean="0">
                <a:latin typeface="Calibri" pitchFamily="34" charset="0"/>
              </a:rPr>
              <a:t>Piețe europene precum și în SUA; 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 smtClean="0">
                <a:latin typeface="Calibri" pitchFamily="34" charset="0"/>
              </a:rPr>
              <a:t>Vizibilitate;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 smtClean="0">
                <a:latin typeface="Calibri" pitchFamily="34" charset="0"/>
              </a:rPr>
              <a:t>Prețul laptelui în zona valea Gurghiului 1,3-1,5 lei;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 smtClean="0">
                <a:latin typeface="Calibri" pitchFamily="34" charset="0"/>
              </a:rPr>
              <a:t>Creșterea numărului de exploatații în zonă;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 smtClean="0">
                <a:latin typeface="Calibri" pitchFamily="34" charset="0"/>
              </a:rPr>
              <a:t>Locuri de muncă – 100.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6" name="Picture 2" descr="C:\Users\Gabriela\Downloads\51613116_2241156502820862_791782948785985945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721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543956" cy="6215082"/>
          </a:xfrm>
        </p:spPr>
        <p:txBody>
          <a:bodyPr>
            <a:normAutofit/>
          </a:bodyPr>
          <a:lstStyle/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sz="3200" dirty="0" smtClean="0"/>
          </a:p>
          <a:p>
            <a:pPr lvl="0">
              <a:buNone/>
            </a:pPr>
            <a:r>
              <a:rPr lang="ro-RO" sz="2000" dirty="0" smtClean="0">
                <a:latin typeface="Calibri" pitchFamily="34" charset="0"/>
              </a:rPr>
              <a:t>                        </a:t>
            </a:r>
          </a:p>
          <a:p>
            <a:pPr algn="ctr">
              <a:buNone/>
            </a:pPr>
            <a:r>
              <a:rPr lang="ro-RO" sz="2000" dirty="0" smtClean="0">
                <a:latin typeface="Calibri" pitchFamily="34" charset="0"/>
              </a:rPr>
              <a:t>                      </a:t>
            </a:r>
            <a:r>
              <a:rPr lang="en-US" sz="2000" dirty="0"/>
              <a:t>Regulation (EU) NO. 1151/2012 of the European Parliament and of the Council of 21 November 2012</a:t>
            </a:r>
            <a:r>
              <a:rPr lang="ro-RO" sz="2000" dirty="0"/>
              <a:t>. </a:t>
            </a:r>
            <a:endParaRPr lang="en-US" sz="2000" dirty="0"/>
          </a:p>
          <a:p>
            <a:pPr lvl="0" algn="ctr">
              <a:buNone/>
            </a:pPr>
            <a:endParaRPr lang="en-US" sz="2000" dirty="0" smtClean="0">
              <a:latin typeface="Calibri" pitchFamily="34" charset="0"/>
            </a:endParaRPr>
          </a:p>
          <a:p>
            <a:endParaRPr lang="ro-RO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/>
              <a:t/>
            </a:r>
            <a:br>
              <a:rPr lang="ro-RO" dirty="0"/>
            </a:br>
            <a:r>
              <a:rPr lang="ro-RO" b="0" dirty="0" err="1">
                <a:effectLst/>
              </a:rPr>
              <a:t>Protected</a:t>
            </a:r>
            <a:r>
              <a:rPr lang="ro-RO" b="0" dirty="0">
                <a:effectLst/>
              </a:rPr>
              <a:t> </a:t>
            </a:r>
            <a:r>
              <a:rPr lang="ro-RO" b="0" dirty="0" err="1">
                <a:effectLst/>
              </a:rPr>
              <a:t>geographical</a:t>
            </a:r>
            <a:r>
              <a:rPr lang="ro-RO" b="0" dirty="0">
                <a:effectLst/>
              </a:rPr>
              <a:t> </a:t>
            </a:r>
            <a:r>
              <a:rPr lang="ro-RO" b="0" dirty="0" err="1">
                <a:effectLst/>
              </a:rPr>
              <a:t>indication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642918"/>
            <a:ext cx="8229600" cy="600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o-R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o-R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o-R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o-R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o-R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o-R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o-RO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o-R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o-R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o-R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E:\dosar dan\prezentre\download.png"/>
          <p:cNvPicPr>
            <a:picLocks noChangeAspect="1" noChangeArrowheads="1"/>
          </p:cNvPicPr>
          <p:nvPr/>
        </p:nvPicPr>
        <p:blipFill>
          <a:blip r:embed="rId3">
            <a:lum bright="54000"/>
          </a:blip>
          <a:srcRect/>
          <a:stretch>
            <a:fillRect/>
          </a:stretch>
        </p:blipFill>
        <p:spPr bwMode="auto">
          <a:xfrm>
            <a:off x="1071538" y="2357430"/>
            <a:ext cx="2000264" cy="1928826"/>
          </a:xfrm>
          <a:prstGeom prst="rect">
            <a:avLst/>
          </a:prstGeom>
          <a:noFill/>
        </p:spPr>
      </p:pic>
      <p:pic>
        <p:nvPicPr>
          <p:cNvPr id="11" name="Picture 10" descr="E:\dosar dan\prezentre\download (2).png"/>
          <p:cNvPicPr/>
          <p:nvPr/>
        </p:nvPicPr>
        <p:blipFill>
          <a:blip r:embed="rId4">
            <a:lum bright="50000"/>
          </a:blip>
          <a:srcRect/>
          <a:stretch>
            <a:fillRect/>
          </a:stretch>
        </p:blipFill>
        <p:spPr bwMode="auto">
          <a:xfrm>
            <a:off x="6286512" y="2357430"/>
            <a:ext cx="189611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E:\dosar dan\prezentre\download (1).png"/>
          <p:cNvPicPr/>
          <p:nvPr/>
        </p:nvPicPr>
        <p:blipFill>
          <a:blip r:embed="rId5">
            <a:lum/>
          </a:blip>
          <a:srcRect/>
          <a:stretch>
            <a:fillRect/>
          </a:stretch>
        </p:blipFill>
        <p:spPr bwMode="auto">
          <a:xfrm>
            <a:off x="3500430" y="2071678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originating </a:t>
            </a:r>
            <a:r>
              <a:rPr lang="en-US" sz="3200" dirty="0"/>
              <a:t>in a particular place, region or country; </a:t>
            </a:r>
            <a:endParaRPr lang="en-US" sz="3200" dirty="0" smtClean="0"/>
          </a:p>
          <a:p>
            <a:pPr algn="just"/>
            <a:r>
              <a:rPr lang="en-US" sz="3200" dirty="0" smtClean="0"/>
              <a:t>a </a:t>
            </a:r>
            <a:r>
              <a:rPr lang="en-US" sz="3200" dirty="0"/>
              <a:t>certain quality, reputation or other characteristic may be attributed mainly to the geographical origin of the product; </a:t>
            </a:r>
            <a:endParaRPr lang="en-US" sz="3200" dirty="0" smtClean="0"/>
          </a:p>
          <a:p>
            <a:pPr algn="just"/>
            <a:r>
              <a:rPr lang="en-US" sz="3200" dirty="0" smtClean="0"/>
              <a:t>when </a:t>
            </a:r>
            <a:r>
              <a:rPr lang="en-US" sz="3200" dirty="0"/>
              <a:t>at least one of the production stages takes place in the defined geographical area.</a:t>
            </a:r>
            <a:endParaRPr lang="vi-VN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Requirements for protected geographical indications (PGI)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95736" y="4581128"/>
            <a:ext cx="2571768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908720"/>
          </a:xfrm>
        </p:spPr>
        <p:txBody>
          <a:bodyPr>
            <a:noAutofit/>
          </a:bodyPr>
          <a:lstStyle/>
          <a:p>
            <a:pPr algn="ctr"/>
            <a:r>
              <a:rPr lang="ro-RO" sz="4400" b="0" dirty="0"/>
              <a:t/>
            </a:r>
            <a:br>
              <a:rPr lang="ro-RO" sz="4400" b="0" dirty="0"/>
            </a:br>
            <a:r>
              <a:rPr lang="ro-RO" sz="4400" b="0" dirty="0"/>
              <a:t/>
            </a:r>
            <a:br>
              <a:rPr lang="ro-RO" sz="4400" b="0" dirty="0"/>
            </a:br>
            <a:r>
              <a:rPr lang="en-US" sz="4400" dirty="0" smtClean="0"/>
              <a:t>Q</a:t>
            </a:r>
            <a:r>
              <a:rPr lang="ro-RO" sz="4400" dirty="0" err="1" smtClean="0"/>
              <a:t>uality</a:t>
            </a:r>
            <a:r>
              <a:rPr lang="ro-RO" sz="4400" dirty="0" smtClean="0"/>
              <a:t> </a:t>
            </a:r>
            <a:r>
              <a:rPr lang="ro-RO" sz="4400" dirty="0" err="1" smtClean="0"/>
              <a:t>schemes</a:t>
            </a:r>
            <a:r>
              <a:rPr lang="en-US" sz="4400" dirty="0" smtClean="0"/>
              <a:t> in EU</a:t>
            </a:r>
            <a:r>
              <a:rPr lang="ro-RO" sz="4400" b="0" dirty="0"/>
              <a:t/>
            </a:r>
            <a:br>
              <a:rPr lang="ro-RO" sz="4400" b="0" dirty="0"/>
            </a:br>
            <a:r>
              <a:rPr lang="ro-RO" sz="4400" dirty="0" smtClean="0"/>
              <a:t> </a:t>
            </a:r>
            <a:endParaRPr lang="en-GB" sz="4400" dirty="0"/>
          </a:p>
        </p:txBody>
      </p:sp>
      <p:pic>
        <p:nvPicPr>
          <p:cNvPr id="4" name="Picture 2" descr="Imagini pentru scheme de calitate europe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9144000" cy="3258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42908" y="548680"/>
            <a:ext cx="9286908" cy="321468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processing is also done in the delimited geographical area, according to the local smoking recipe;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Novac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fish is processed in the form of fillets, hot smoked with hard essence sawdust (beech) - unique flavor, the traditional method of smoking in the geographical area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Țara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Bârsei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sales markets: France, Germany, Austria and Italy.</a:t>
            </a:r>
            <a:endParaRPr lang="en-US" sz="1600" dirty="0"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60418" name="AutoShape 2" descr="Imagini pentru novac afumat din Å£ara bÃ¢rsei"/>
          <p:cNvSpPr>
            <a:spLocks noChangeAspect="1" noChangeArrowheads="1"/>
          </p:cNvSpPr>
          <p:nvPr/>
        </p:nvSpPr>
        <p:spPr bwMode="auto">
          <a:xfrm>
            <a:off x="1500166" y="157161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0420" name="Picture 4" descr="Imagini pentru novac afumat din Å£ara bÃ¢rse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68960"/>
            <a:ext cx="9144000" cy="3789040"/>
          </a:xfrm>
          <a:prstGeom prst="rect">
            <a:avLst/>
          </a:prstGeom>
          <a:noFill/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42910" y="0"/>
            <a:ext cx="8229600" cy="78579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smtClean="0"/>
              <a:t>Smoked </a:t>
            </a:r>
            <a:r>
              <a:rPr lang="en-US" sz="4000" dirty="0" err="1" smtClean="0"/>
              <a:t>Novac</a:t>
            </a:r>
            <a:r>
              <a:rPr lang="en-US" sz="4000" dirty="0" smtClean="0"/>
              <a:t> from </a:t>
            </a:r>
            <a:r>
              <a:rPr lang="en-US" sz="4000" dirty="0" err="1"/>
              <a:t>Ţara</a:t>
            </a:r>
            <a:r>
              <a:rPr lang="en-US" sz="4000" dirty="0"/>
              <a:t> </a:t>
            </a:r>
            <a:r>
              <a:rPr lang="en-US" sz="4000" dirty="0" err="1"/>
              <a:t>Bârsei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4525963"/>
          </a:xfrm>
        </p:spPr>
        <p:txBody>
          <a:bodyPr/>
          <a:lstStyle/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Novac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grown in the geographical area of ​​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Ţara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Bârsei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in ponds, lakes and ponds in the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Olt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meadow; 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Reaches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weight for processing in a longer period of time (3 years, compared to 2 years for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novac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grown in the plains); 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amount of fat is reduced by half compared to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novac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grown in the lowlands due to environmental conditions and low temperatures.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928694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4000" dirty="0"/>
              <a:t>Smoked </a:t>
            </a:r>
            <a:r>
              <a:rPr lang="en-US" sz="4000" dirty="0" err="1"/>
              <a:t>Novac</a:t>
            </a:r>
            <a:r>
              <a:rPr lang="en-US" sz="4000" dirty="0"/>
              <a:t> from </a:t>
            </a:r>
            <a:r>
              <a:rPr lang="en-US" sz="4000" dirty="0" err="1"/>
              <a:t>Ţara</a:t>
            </a:r>
            <a:r>
              <a:rPr lang="en-US" sz="4000" dirty="0"/>
              <a:t> </a:t>
            </a:r>
            <a:r>
              <a:rPr lang="en-US" sz="4000" dirty="0" err="1"/>
              <a:t>Bârsei</a:t>
            </a:r>
            <a:endParaRPr lang="en-GB" sz="4000" dirty="0">
              <a:effectLst/>
            </a:endParaRPr>
          </a:p>
        </p:txBody>
      </p:sp>
      <p:pic>
        <p:nvPicPr>
          <p:cNvPr id="68610" name="Picture 2" descr="Imagini pentru novacul afumat din tara barse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0570"/>
            <a:ext cx="4000528" cy="2357430"/>
          </a:xfrm>
          <a:prstGeom prst="rect">
            <a:avLst/>
          </a:prstGeom>
          <a:noFill/>
        </p:spPr>
      </p:pic>
      <p:pic>
        <p:nvPicPr>
          <p:cNvPr id="68614" name="Picture 6" descr="Imagini pentru novacul afumat din tara barse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143380"/>
            <a:ext cx="4929190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00634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Name </a:t>
            </a:r>
            <a:r>
              <a:rPr lang="en-US" sz="2800" dirty="0"/>
              <a:t>and address of the applicant group and of the authorities / bodies verifying compliance with the specifications; </a:t>
            </a:r>
            <a:endParaRPr lang="en-US" sz="2800" dirty="0" smtClean="0"/>
          </a:p>
          <a:p>
            <a:r>
              <a:rPr lang="en-US" sz="2800" dirty="0" smtClean="0"/>
              <a:t>Specifications</a:t>
            </a:r>
            <a:r>
              <a:rPr lang="en-US" sz="2800" dirty="0"/>
              <a:t>; </a:t>
            </a:r>
            <a:endParaRPr lang="en-US" sz="2800" dirty="0" smtClean="0"/>
          </a:p>
          <a:p>
            <a:r>
              <a:rPr lang="en-US" sz="2800" dirty="0" smtClean="0"/>
              <a:t>A </a:t>
            </a:r>
            <a:r>
              <a:rPr lang="en-US" sz="2800" dirty="0"/>
              <a:t>document that contains:                      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main </a:t>
            </a:r>
            <a:r>
              <a:rPr lang="en-US" sz="2800" dirty="0"/>
              <a:t>elements of the specification (name, product description, packaging / labeling, short delimitation of the geographical area)                    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description </a:t>
            </a:r>
            <a:r>
              <a:rPr lang="en-US" sz="2800" dirty="0"/>
              <a:t>of the connection of the product with the geographical environment / geographical origin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 </a:t>
            </a:r>
            <a:r>
              <a:rPr lang="en-US" sz="3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 the application for registration</a:t>
            </a:r>
            <a:endParaRPr lang="en-US" sz="3600" b="0" dirty="0">
              <a:solidFill>
                <a:schemeClr val="tx1"/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2"/>
            <a:ext cx="8929718" cy="5000660"/>
          </a:xfrm>
        </p:spPr>
        <p:txBody>
          <a:bodyPr>
            <a:norm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Against products not covered by the registration; 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Misuse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imitation or evocation; 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False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or misleading information concerning the origin, provenance, nature or qualities of the product; 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Misleading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practices regarding the true origin of the product.</a:t>
            </a:r>
            <a:endParaRPr lang="en-US" sz="3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o-RO" sz="4000" dirty="0"/>
              <a:t/>
            </a:r>
            <a:br>
              <a:rPr lang="ro-RO" sz="4000" dirty="0"/>
            </a:br>
            <a:r>
              <a:rPr lang="ro-RO" sz="4000" b="0" dirty="0" err="1">
                <a:effectLst/>
              </a:rPr>
              <a:t>Protection</a:t>
            </a:r>
            <a:r>
              <a:rPr lang="ro-RO" sz="4000" b="0" dirty="0">
                <a:effectLst/>
              </a:rPr>
              <a:t> of </a:t>
            </a:r>
            <a:r>
              <a:rPr lang="ro-RO" sz="4000" b="0" dirty="0" err="1">
                <a:effectLst/>
              </a:rPr>
              <a:t>registered</a:t>
            </a:r>
            <a:r>
              <a:rPr lang="ro-RO" sz="4000" b="0" dirty="0">
                <a:effectLst/>
              </a:rPr>
              <a:t> </a:t>
            </a:r>
            <a:r>
              <a:rPr lang="ro-RO" sz="4000" b="0" dirty="0" err="1">
                <a:effectLst/>
              </a:rPr>
              <a:t>names</a:t>
            </a:r>
            <a:r>
              <a:rPr lang="en-US" sz="4000" b="1" dirty="0" smtClean="0">
                <a:latin typeface="Calibri" pitchFamily="34" charset="0"/>
              </a:rPr>
              <a:t> </a:t>
            </a:r>
            <a:br>
              <a:rPr lang="en-US" sz="4000" b="1" dirty="0" smtClean="0">
                <a:latin typeface="Calibri" pitchFamily="34" charset="0"/>
              </a:rPr>
            </a:br>
            <a:endParaRPr lang="en-US" sz="4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4" y="1643050"/>
            <a:ext cx="9202771" cy="3357586"/>
          </a:xfrm>
        </p:spPr>
        <p:txBody>
          <a:bodyPr>
            <a:normAutofit fontScale="92500" lnSpcReduction="10000"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to protect the natural resources of the production area;   </a:t>
            </a:r>
          </a:p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protect the landscape of the production area;   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increase the welfare of farm animals</a:t>
            </a:r>
            <a:r>
              <a:rPr lang="ro-RO" sz="3200" dirty="0" smtClean="0">
                <a:latin typeface="Calibri" pitchFamily="34" charset="0"/>
                <a:cs typeface="Calibri" panose="020F0502020204030204" pitchFamily="34" charset="0"/>
              </a:rPr>
              <a:t>.</a:t>
            </a:r>
          </a:p>
          <a:p>
            <a:pPr>
              <a:buNone/>
            </a:pPr>
            <a:endParaRPr lang="ro-RO" sz="3200" dirty="0" smtClean="0">
              <a:latin typeface="Calibri" pitchFamily="34" charset="0"/>
            </a:endParaRPr>
          </a:p>
          <a:p>
            <a:pPr>
              <a:buNone/>
            </a:pPr>
            <a:r>
              <a:rPr lang="ro-RO" sz="3200" dirty="0" smtClean="0">
                <a:latin typeface="Calibri" pitchFamily="34" charset="0"/>
                <a:cs typeface="Calibri" pitchFamily="34" charset="0"/>
              </a:rPr>
              <a:t>    </a:t>
            </a:r>
            <a:endParaRPr lang="ro-RO" sz="3200" dirty="0" smtClean="0">
              <a:latin typeface="Calibri" pitchFamily="34" charset="0"/>
            </a:endParaRPr>
          </a:p>
          <a:p>
            <a:pPr>
              <a:buNone/>
            </a:pPr>
            <a:endParaRPr lang="ro-RO" sz="3200" dirty="0" smtClean="0"/>
          </a:p>
          <a:p>
            <a:pPr>
              <a:buNone/>
            </a:pPr>
            <a:endParaRPr lang="ro-RO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Directions covered by PDO / PGI certification</a:t>
            </a:r>
            <a:endParaRPr lang="en-US" b="1" dirty="0">
              <a:effectLst/>
              <a:latin typeface="Calibri" pitchFamily="34" charset="0"/>
            </a:endParaRPr>
          </a:p>
        </p:txBody>
      </p:sp>
      <p:sp>
        <p:nvSpPr>
          <p:cNvPr id="19458" name="AutoShape 2" descr="Imagini pentru direct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57430"/>
            <a:ext cx="8929718" cy="4643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name may not be registered as a PDO or PGI if it coincides with the name of a plant variety or animal breed and may mislead the consumer as to the true origin of the product. 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These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quality systems do not apply to:                                   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spirits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;                                   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aromatized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wines;                                 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wine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products.</a:t>
            </a:r>
            <a:endParaRPr lang="en-US" sz="2800" dirty="0" smtClean="0">
              <a:latin typeface="Calibri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29600" cy="1143000"/>
          </a:xfrm>
        </p:spPr>
        <p:txBody>
          <a:bodyPr>
            <a:normAutofit/>
          </a:bodyPr>
          <a:lstStyle/>
          <a:p>
            <a:r>
              <a:rPr lang="ro-RO" sz="4000" dirty="0" smtClean="0">
                <a:effectLst/>
              </a:rPr>
              <a:t>                   IMPORTANT!             </a:t>
            </a:r>
            <a:endParaRPr lang="en-US" sz="4000" dirty="0">
              <a:effectLst/>
            </a:endParaRPr>
          </a:p>
        </p:txBody>
      </p:sp>
      <p:pic>
        <p:nvPicPr>
          <p:cNvPr id="23554" name="Picture 2" descr="Imagini pentru de retin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2428892" cy="2357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357430"/>
            <a:ext cx="8643998" cy="3900502"/>
          </a:xfrm>
        </p:spPr>
        <p:txBody>
          <a:bodyPr>
            <a:normAutofit/>
          </a:bodyPr>
          <a:lstStyle/>
          <a:p>
            <a:r>
              <a:rPr lang="en-US" sz="3200" dirty="0"/>
              <a:t>Grants for quality schemes;  </a:t>
            </a:r>
            <a:endParaRPr lang="en-US" sz="3200" dirty="0" smtClean="0"/>
          </a:p>
          <a:p>
            <a:r>
              <a:rPr lang="en-US" sz="3200" dirty="0" smtClean="0"/>
              <a:t>- </a:t>
            </a:r>
            <a:r>
              <a:rPr lang="en-US" sz="3200" dirty="0"/>
              <a:t>through Sub-measure 3.1 “Support for the participation for the first time in quality schemes” of PNDR 2014 </a:t>
            </a:r>
            <a:endParaRPr lang="en-US" sz="3200" dirty="0" smtClean="0"/>
          </a:p>
          <a:p>
            <a:r>
              <a:rPr lang="en-US" sz="3200" dirty="0" smtClean="0"/>
              <a:t>- </a:t>
            </a:r>
            <a:r>
              <a:rPr lang="en-US" sz="3200" dirty="0"/>
              <a:t>2020 developed through the Agency for Financing Rural Investments;  </a:t>
            </a:r>
            <a:endParaRPr lang="en-US" sz="3200" dirty="0" smtClean="0"/>
          </a:p>
          <a:p>
            <a:r>
              <a:rPr lang="en-US" sz="3200" dirty="0" smtClean="0"/>
              <a:t>- </a:t>
            </a:r>
            <a:r>
              <a:rPr lang="en-US" sz="3200" dirty="0" smtClean="0"/>
              <a:t>20</a:t>
            </a:r>
            <a:r>
              <a:rPr lang="ro-RO" sz="3200" dirty="0" smtClean="0"/>
              <a:t>21</a:t>
            </a:r>
            <a:r>
              <a:rPr lang="en-US" sz="3200" dirty="0" smtClean="0"/>
              <a:t> </a:t>
            </a:r>
            <a:r>
              <a:rPr lang="en-US" sz="3200" dirty="0"/>
              <a:t>- </a:t>
            </a:r>
            <a:r>
              <a:rPr lang="ro-RO" sz="3200" dirty="0" smtClean="0"/>
              <a:t>8</a:t>
            </a:r>
            <a:r>
              <a:rPr lang="en-US" sz="3200" dirty="0" smtClean="0"/>
              <a:t>,108,739 </a:t>
            </a:r>
            <a:r>
              <a:rPr lang="en-US" sz="3200" dirty="0"/>
              <a:t>euros.</a:t>
            </a:r>
            <a:endParaRPr lang="en-US" sz="3200" i="1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7222" y="428604"/>
            <a:ext cx="5929354" cy="1143000"/>
          </a:xfrm>
        </p:spPr>
        <p:txBody>
          <a:bodyPr>
            <a:normAutofit/>
          </a:bodyPr>
          <a:lstStyle/>
          <a:p>
            <a:pPr algn="ctr"/>
            <a:r>
              <a:rPr lang="ro-RO" sz="4000" dirty="0" err="1"/>
              <a:t>Financing</a:t>
            </a:r>
            <a:r>
              <a:rPr lang="ro-RO" sz="4000" dirty="0"/>
              <a:t> </a:t>
            </a:r>
            <a:r>
              <a:rPr lang="ro-RO" sz="4000" dirty="0" err="1"/>
              <a:t>solutions</a:t>
            </a:r>
            <a:endParaRPr lang="en-US" sz="400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2" name="Picture 2" descr="Imagini pentru solutii de finantare"/>
          <p:cNvPicPr>
            <a:picLocks noChangeAspect="1" noChangeArrowheads="1"/>
          </p:cNvPicPr>
          <p:nvPr/>
        </p:nvPicPr>
        <p:blipFill>
          <a:blip r:embed="rId2"/>
          <a:srcRect l="42026"/>
          <a:stretch>
            <a:fillRect/>
          </a:stretch>
        </p:blipFill>
        <p:spPr bwMode="auto">
          <a:xfrm>
            <a:off x="5000628" y="214290"/>
            <a:ext cx="3929058" cy="2214554"/>
          </a:xfrm>
          <a:prstGeom prst="rect">
            <a:avLst/>
          </a:prstGeom>
          <a:noFill/>
        </p:spPr>
      </p:pic>
      <p:pic>
        <p:nvPicPr>
          <p:cNvPr id="15364" name="Picture 4" descr="Imagini pentru solutii de finanta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5500702"/>
            <a:ext cx="3286116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374" y="1785926"/>
            <a:ext cx="9144000" cy="4525963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Economical -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low transport costs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09728" indent="0" algn="just">
              <a:buNone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Environmental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             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reduction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of exhaust emissions;             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reduction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of traffic congestion;            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demand for rural roads. 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Social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- greater road safety.</a:t>
            </a:r>
            <a:endParaRPr lang="ro-RO" sz="3200" dirty="0" smtClean="0">
              <a:solidFill>
                <a:srgbClr val="FFC000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3200" dirty="0"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o-RO" sz="3600" dirty="0" smtClean="0">
                <a:effectLst/>
              </a:rPr>
              <a:t>Alte beneficii ale certificării</a:t>
            </a:r>
            <a:endParaRPr lang="en-US" sz="3600" dirty="0">
              <a:effectLst/>
            </a:endParaRPr>
          </a:p>
        </p:txBody>
      </p:sp>
      <p:sp>
        <p:nvSpPr>
          <p:cNvPr id="2050" name="AutoShape 2" descr="Imagini pentru benefic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2" name="AutoShape 4" descr="Imagini pentru benefic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Imagini pentru benefic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290"/>
            <a:ext cx="7143800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3614750"/>
          </a:xfrm>
        </p:spPr>
        <p:txBody>
          <a:bodyPr>
            <a:norm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Supporting the rural economy (in disadvantaged areas, mountains, outermost regions) where production costs are high; 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Contributes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to the fulfillment of the objectives of the rural development policy; 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Capitalization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of the local /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national dowry.</a:t>
            </a:r>
            <a:r>
              <a:rPr lang="ro-RO" sz="3200" dirty="0" smtClean="0">
                <a:latin typeface="Calibri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ro-RO" sz="3600" dirty="0" err="1"/>
              <a:t>Other</a:t>
            </a:r>
            <a:r>
              <a:rPr lang="ro-RO" sz="3600" dirty="0"/>
              <a:t> </a:t>
            </a:r>
            <a:r>
              <a:rPr lang="ro-RO" sz="3600" dirty="0" err="1"/>
              <a:t>benefits</a:t>
            </a:r>
            <a:r>
              <a:rPr lang="ro-RO" sz="3600" dirty="0"/>
              <a:t> of </a:t>
            </a:r>
            <a:r>
              <a:rPr lang="ro-RO" sz="3600" dirty="0" err="1"/>
              <a:t>certification</a:t>
            </a:r>
            <a:endParaRPr lang="en-US" sz="3600" dirty="0">
              <a:effectLst/>
            </a:endParaRPr>
          </a:p>
        </p:txBody>
      </p:sp>
      <p:pic>
        <p:nvPicPr>
          <p:cNvPr id="14338" name="Picture 2" descr="Imagini pentru benefic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1942"/>
            <a:ext cx="9144000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4488"/>
            <a:ext cx="5796136" cy="3019241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Local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food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</a:p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DOP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characteristics 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PGI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characteristics 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advantages of certification</a:t>
            </a:r>
            <a:endParaRPr lang="ro-RO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ro-RO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1131910"/>
          </a:xfrm>
        </p:spPr>
        <p:txBody>
          <a:bodyPr/>
          <a:lstStyle/>
          <a:p>
            <a:pPr algn="ctr"/>
            <a:r>
              <a:rPr lang="ro-RO" dirty="0" err="1"/>
              <a:t>To</a:t>
            </a:r>
            <a:r>
              <a:rPr lang="ro-RO" dirty="0"/>
              <a:t> remember</a:t>
            </a:r>
            <a:r>
              <a:rPr lang="ro-RO" dirty="0" smtClean="0"/>
              <a:t>!</a:t>
            </a:r>
            <a:endParaRPr lang="en-US" dirty="0"/>
          </a:p>
        </p:txBody>
      </p:sp>
      <p:pic>
        <p:nvPicPr>
          <p:cNvPr id="6" name="Picture 2" descr="C:\Users\Monica\Desktop\Economie rurală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1785926"/>
            <a:ext cx="284669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95" y="836712"/>
            <a:ext cx="9144000" cy="4614882"/>
          </a:xfrm>
        </p:spPr>
        <p:txBody>
          <a:bodyPr>
            <a:normAutofit/>
          </a:bodyPr>
          <a:lstStyle/>
          <a:p>
            <a:pPr algn="just"/>
            <a:r>
              <a:rPr lang="en-US" sz="3600" dirty="0" smtClean="0">
                <a:latin typeface="Calibri" pitchFamily="34" charset="0"/>
              </a:rPr>
              <a:t>Introductory aspects</a:t>
            </a:r>
            <a:r>
              <a:rPr lang="ro-RO" sz="3600" dirty="0" smtClean="0">
                <a:latin typeface="Calibri" pitchFamily="34" charset="0"/>
              </a:rPr>
              <a:t>;</a:t>
            </a:r>
          </a:p>
          <a:p>
            <a:pPr algn="just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purpose of establishing a quality system</a:t>
            </a:r>
            <a:r>
              <a:rPr lang="ro-RO" sz="3600" dirty="0" smtClean="0">
                <a:latin typeface="Calibri" pitchFamily="34" charset="0"/>
                <a:cs typeface="Calibri" panose="020F0502020204030204" pitchFamily="34" charset="0"/>
              </a:rPr>
              <a:t>;</a:t>
            </a:r>
          </a:p>
          <a:p>
            <a:pPr algn="just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Quality schemes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agricultural/food products at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European level</a:t>
            </a:r>
            <a:r>
              <a:rPr lang="ro-RO" sz="3600" dirty="0" smtClean="0">
                <a:latin typeface="Calibri" pitchFamily="34" charset="0"/>
                <a:cs typeface="Calibri" panose="020F0502020204030204" pitchFamily="34" charset="0"/>
              </a:rPr>
              <a:t>;</a:t>
            </a:r>
          </a:p>
          <a:p>
            <a:pPr algn="just"/>
            <a:r>
              <a:rPr lang="ro-RO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Documentation</a:t>
            </a:r>
            <a:r>
              <a:rPr lang="ro-RO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required</a:t>
            </a:r>
            <a:r>
              <a:rPr lang="ro-RO" sz="3600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ro-RO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certification</a:t>
            </a:r>
            <a:r>
              <a:rPr lang="ro-RO" sz="3600" dirty="0" smtClean="0">
                <a:latin typeface="Calibri" pitchFamily="34" charset="0"/>
                <a:cs typeface="Calibri" panose="020F0502020204030204" pitchFamily="34" charset="0"/>
              </a:rPr>
              <a:t>;</a:t>
            </a:r>
          </a:p>
          <a:p>
            <a:pPr algn="just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Advantages of agricultural and food certification</a:t>
            </a:r>
            <a:r>
              <a:rPr lang="ro-RO" sz="3600" dirty="0" smtClean="0">
                <a:latin typeface="Calibri" pitchFamily="34" charset="0"/>
                <a:cs typeface="Calibri" panose="020F0502020204030204" pitchFamily="34" charset="0"/>
              </a:rPr>
              <a:t>;</a:t>
            </a:r>
          </a:p>
          <a:p>
            <a:endParaRPr lang="ro-RO" sz="2800" dirty="0" smtClean="0">
              <a:latin typeface="Calibri" pitchFamily="34" charset="0"/>
            </a:endParaRP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/>
                <a:latin typeface="Calibri" pitchFamily="34" charset="0"/>
              </a:rPr>
              <a:t>Main objectives</a:t>
            </a:r>
            <a:endParaRPr lang="en-US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49154" name="Picture 2" descr="Imagini pentru obiective cu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8446" y="4437112"/>
            <a:ext cx="4505553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00174"/>
            <a:ext cx="9286908" cy="4935745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Short supply chain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selling from a farmer to a consumer by involving a small number of intermediaries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;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Local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agriculture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obtaining agricultural and food products in order to sell them in an area close enough to the crop / production area;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Local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product</a:t>
            </a:r>
            <a:r>
              <a:rPr lang="ro-RO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000892" cy="1143000"/>
          </a:xfrm>
        </p:spPr>
        <p:txBody>
          <a:bodyPr>
            <a:normAutofit/>
          </a:bodyPr>
          <a:lstStyle/>
          <a:p>
            <a:r>
              <a:rPr lang="ro-RO" sz="4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o-RO" sz="4000" dirty="0" err="1"/>
              <a:t>Short</a:t>
            </a:r>
            <a:r>
              <a:rPr lang="ro-RO" sz="4000" dirty="0"/>
              <a:t> </a:t>
            </a:r>
            <a:r>
              <a:rPr lang="ro-RO" sz="4000" dirty="0" err="1"/>
              <a:t>food</a:t>
            </a:r>
            <a:r>
              <a:rPr lang="ro-RO" sz="4000" dirty="0"/>
              <a:t> </a:t>
            </a:r>
            <a:r>
              <a:rPr lang="ro-RO" sz="4000" dirty="0" err="1"/>
              <a:t>chains</a:t>
            </a:r>
            <a:endParaRPr lang="en-GB" sz="4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5538" name="Picture 2" descr="Imagini pentru lanturi alimentare scur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480162">
            <a:off x="6727564" y="-80951"/>
            <a:ext cx="1820477" cy="1364511"/>
          </a:xfrm>
          <a:prstGeom prst="rect">
            <a:avLst/>
          </a:prstGeom>
          <a:noFill/>
        </p:spPr>
      </p:pic>
      <p:pic>
        <p:nvPicPr>
          <p:cNvPr id="65544" name="Picture 8" descr="Imagini pentru lanturi alimentare scur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8" y="3714752"/>
            <a:ext cx="5714992" cy="31432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857364"/>
            <a:ext cx="8715436" cy="4268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Calibri" pitchFamily="34" charset="0"/>
                <a:cs typeface="Calibri" panose="020F0502020204030204" pitchFamily="34" charset="0"/>
              </a:rPr>
              <a:t>Maintaining</a:t>
            </a:r>
            <a:r>
              <a:rPr lang="ro-RO" sz="3200" dirty="0" smtClean="0">
                <a:latin typeface="Calibri" pitchFamily="34" charset="0"/>
                <a:cs typeface="Calibri" panose="020F0502020204030204" pitchFamily="34" charset="0"/>
              </a:rPr>
              <a:t>: </a:t>
            </a:r>
          </a:p>
          <a:p>
            <a:pPr>
              <a:buNone/>
            </a:pPr>
            <a:r>
              <a:rPr lang="ro-RO" sz="3200" dirty="0" smtClean="0">
                <a:latin typeface="Calibri" pitchFamily="34" charset="0"/>
                <a:cs typeface="Calibri" panose="020F0502020204030204" pitchFamily="34" charset="0"/>
              </a:rPr>
              <a:t>                    </a:t>
            </a:r>
            <a:r>
              <a:rPr lang="en-US" sz="3200" dirty="0" smtClean="0">
                <a:latin typeface="Calibri" pitchFamily="34" charset="0"/>
                <a:cs typeface="Calibri" panose="020F0502020204030204" pitchFamily="34" charset="0"/>
              </a:rPr>
              <a:t>- </a:t>
            </a:r>
            <a:r>
              <a:rPr lang="ro-RO" sz="3200" dirty="0" smtClean="0">
                <a:latin typeface="Calibri" pitchFamily="34" charset="0"/>
                <a:cs typeface="Calibri" panose="020F0502020204030204" pitchFamily="34" charset="0"/>
              </a:rPr>
              <a:t> cultural </a:t>
            </a:r>
            <a:r>
              <a:rPr lang="ro-RO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heritage</a:t>
            </a:r>
            <a:r>
              <a:rPr lang="ro-RO" sz="3200" dirty="0">
                <a:latin typeface="Calibri" panose="020F0502020204030204" pitchFamily="34" charset="0"/>
                <a:cs typeface="Calibri" panose="020F0502020204030204" pitchFamily="34" charset="0"/>
              </a:rPr>
              <a:t>                     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- </a:t>
            </a:r>
            <a:r>
              <a:rPr lang="ro-RO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gastronomic </a:t>
            </a:r>
            <a:r>
              <a:rPr lang="ro-RO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heritage</a:t>
            </a:r>
            <a:r>
              <a:rPr lang="ro-RO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ro-RO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o-RO" sz="1400" dirty="0" smtClean="0">
              <a:latin typeface="Calibri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Calibri" pitchFamily="34" charset="0"/>
                <a:cs typeface="Calibri" panose="020F0502020204030204" pitchFamily="34" charset="0"/>
              </a:rPr>
              <a:t>Of the</a:t>
            </a:r>
            <a:r>
              <a:rPr lang="ro-RO" sz="3200" dirty="0" smtClean="0">
                <a:latin typeface="Calibri" pitchFamily="34" charset="0"/>
                <a:cs typeface="Calibri" panose="020F0502020204030204" pitchFamily="34" charset="0"/>
              </a:rPr>
              <a:t> UE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taking into account new production methods and materials, as well as…</a:t>
            </a:r>
            <a:endParaRPr lang="ro-RO" sz="3200" dirty="0" smtClean="0"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Agricultural and food quality systems</a:t>
            </a:r>
            <a:endParaRPr lang="en-US" sz="36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29718" cy="41052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o-RO" sz="3200" dirty="0" smtClean="0"/>
              <a:t> </a:t>
            </a:r>
            <a:r>
              <a:rPr lang="en-US" sz="3200" dirty="0" smtClean="0"/>
              <a:t>	</a:t>
            </a:r>
            <a:r>
              <a:rPr lang="ro-RO" sz="3200" dirty="0" smtClean="0">
                <a:latin typeface="Calibri" pitchFamily="34" charset="0"/>
              </a:rPr>
              <a:t>- 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Citizens and consumers in the Union increasingly demand quality as well as traditional products</a:t>
            </a:r>
            <a:r>
              <a:rPr lang="ro-RO" sz="2800" dirty="0" smtClean="0">
                <a:latin typeface="Calibri" pitchFamily="34" charset="0"/>
                <a:cs typeface="Calibri" pitchFamily="34" charset="0"/>
              </a:rPr>
              <a:t>;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ro-RO" sz="3200" dirty="0" smtClean="0">
                <a:latin typeface="Calibri" pitchFamily="34" charset="0"/>
              </a:rPr>
              <a:t> -</a:t>
            </a:r>
            <a:r>
              <a:rPr lang="en-GB" sz="3200" dirty="0" smtClean="0"/>
              <a:t> 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They are also concerned to maintain the diversity of the agricultural production in the Union</a:t>
            </a:r>
            <a:r>
              <a:rPr lang="ro-RO" sz="2800" dirty="0" smtClean="0">
                <a:latin typeface="Calibri" pitchFamily="34" charset="0"/>
                <a:cs typeface="Calibri" pitchFamily="34" charset="0"/>
              </a:rPr>
              <a:t>. 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=&gt; 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This generates a demand for agricultural products or foodstuffs with identifiable specific characteristics, in particular those linked to their geographical origin.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Agricultural and food quality systems</a:t>
            </a:r>
            <a:endParaRPr lang="en-US" sz="3600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1567"/>
            <a:ext cx="9144000" cy="434023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information to consumers about the properties of products;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competition between producers;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Integrity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internal market;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Respect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intellectual property rights;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level of health;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Pollution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reduction.</a:t>
            </a:r>
            <a:r>
              <a:rPr lang="ro-R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88297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/>
              </a:rPr>
              <a:t>The </a:t>
            </a:r>
            <a:r>
              <a:rPr lang="en-US" sz="3600" dirty="0">
                <a:solidFill>
                  <a:schemeClr val="tx1"/>
                </a:solidFill>
                <a:effectLst/>
              </a:rPr>
              <a:t>purpose of creating quality schemes</a:t>
            </a:r>
            <a:endParaRPr lang="en-US" sz="3600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5058" name="AutoShape 2" descr="Imagini pentru scopu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060" name="AutoShape 4" descr="Imagini pentru scopu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5064" name="Picture 8" descr="Imagini pentru scop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64" y="4191000"/>
            <a:ext cx="5143536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7364"/>
            <a:ext cx="8686800" cy="46434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>
                <a:latin typeface="Calibri" pitchFamily="34" charset="0"/>
              </a:rPr>
              <a:t>Protected Designation of Origin </a:t>
            </a:r>
            <a:r>
              <a:rPr lang="ro-RO" sz="3200" dirty="0" smtClean="0">
                <a:latin typeface="Calibri" pitchFamily="34" charset="0"/>
              </a:rPr>
              <a:t>(</a:t>
            </a:r>
            <a:r>
              <a:rPr lang="en-US" sz="3200" dirty="0" smtClean="0">
                <a:latin typeface="Calibri" pitchFamily="34" charset="0"/>
              </a:rPr>
              <a:t>PDO</a:t>
            </a:r>
            <a:r>
              <a:rPr lang="ro-RO" sz="3200" dirty="0" smtClean="0">
                <a:latin typeface="Calibri" pitchFamily="34" charset="0"/>
              </a:rPr>
              <a:t>)</a:t>
            </a:r>
          </a:p>
          <a:p>
            <a:pPr>
              <a:buNone/>
            </a:pPr>
            <a:endParaRPr lang="ro-RO" sz="37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Calibri" pitchFamily="34" charset="0"/>
              </a:rPr>
              <a:t>Protected Geographical Indication </a:t>
            </a:r>
            <a:r>
              <a:rPr lang="ro-RO" sz="3200" dirty="0" smtClean="0">
                <a:latin typeface="Calibri" pitchFamily="34" charset="0"/>
              </a:rPr>
              <a:t>(</a:t>
            </a:r>
            <a:r>
              <a:rPr lang="en-US" sz="3200" dirty="0" smtClean="0">
                <a:latin typeface="Calibri" pitchFamily="34" charset="0"/>
              </a:rPr>
              <a:t>PGI</a:t>
            </a:r>
            <a:r>
              <a:rPr lang="ro-RO" sz="3200" dirty="0" smtClean="0">
                <a:latin typeface="Calibri" pitchFamily="34" charset="0"/>
              </a:rPr>
              <a:t>)</a:t>
            </a:r>
          </a:p>
          <a:p>
            <a:pPr>
              <a:buNone/>
            </a:pPr>
            <a:endParaRPr lang="ro-RO" sz="54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Calibri" pitchFamily="34" charset="0"/>
              </a:rPr>
              <a:t>Traditional </a:t>
            </a:r>
            <a:r>
              <a:rPr lang="en-US" sz="3200" dirty="0" err="1" smtClean="0">
                <a:latin typeface="Calibri" pitchFamily="34" charset="0"/>
              </a:rPr>
              <a:t>Speciality</a:t>
            </a:r>
            <a:r>
              <a:rPr lang="en-US" sz="3200" dirty="0" smtClean="0">
                <a:latin typeface="Calibri" pitchFamily="34" charset="0"/>
              </a:rPr>
              <a:t> Guaranteed </a:t>
            </a:r>
            <a:r>
              <a:rPr lang="ro-RO" sz="3200" dirty="0" smtClean="0">
                <a:latin typeface="Calibri" pitchFamily="34" charset="0"/>
              </a:rPr>
              <a:t>(</a:t>
            </a:r>
            <a:r>
              <a:rPr lang="en-US" sz="3200" dirty="0" smtClean="0">
                <a:latin typeface="Calibri" pitchFamily="34" charset="0"/>
              </a:rPr>
              <a:t>TSG</a:t>
            </a:r>
            <a:r>
              <a:rPr lang="ro-RO" sz="3200" dirty="0" smtClean="0">
                <a:latin typeface="Calibri" pitchFamily="34" charset="0"/>
              </a:rPr>
              <a:t>)</a:t>
            </a:r>
          </a:p>
          <a:p>
            <a:pPr>
              <a:buNone/>
            </a:pPr>
            <a:endParaRPr lang="ro-RO" sz="2800" dirty="0" smtClean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715" y="18864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/>
              </a:rPr>
              <a:t>EU </a:t>
            </a:r>
            <a:r>
              <a:rPr lang="en-US" sz="3600" dirty="0">
                <a:solidFill>
                  <a:schemeClr val="tx1"/>
                </a:solidFill>
                <a:effectLst/>
              </a:rPr>
              <a:t>agricultural and food quality systems</a:t>
            </a:r>
            <a:endParaRPr lang="en-US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Picture 2" descr="E:\dosar dan\prezentre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571612"/>
            <a:ext cx="1181100" cy="1181100"/>
          </a:xfrm>
          <a:prstGeom prst="rect">
            <a:avLst/>
          </a:prstGeom>
          <a:noFill/>
        </p:spPr>
      </p:pic>
      <p:pic>
        <p:nvPicPr>
          <p:cNvPr id="7" name="Picture 6" descr="E:\dosar dan\prezentre\download (2)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143380"/>
            <a:ext cx="1181735" cy="118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:\dosar dan\prezentre\download (1)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2857496"/>
            <a:ext cx="1181735" cy="118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o-RO" dirty="0" smtClean="0"/>
              <a:t>Novac afumat din Țara Bârsei</a:t>
            </a:r>
            <a:endParaRPr lang="en-US" dirty="0" smtClean="0"/>
          </a:p>
          <a:p>
            <a:pPr lvl="0"/>
            <a:r>
              <a:rPr lang="ro-RO" dirty="0" smtClean="0"/>
              <a:t>Salam de Sibiu</a:t>
            </a:r>
            <a:endParaRPr lang="en-US" dirty="0" smtClean="0"/>
          </a:p>
          <a:p>
            <a:pPr lvl="0"/>
            <a:r>
              <a:rPr lang="ro-RO" dirty="0" smtClean="0"/>
              <a:t>Magiun de prune Topoloveni</a:t>
            </a:r>
            <a:endParaRPr lang="en-US" dirty="0" smtClean="0"/>
          </a:p>
          <a:p>
            <a:r>
              <a:rPr lang="ro-RO" dirty="0" smtClean="0"/>
              <a:t>Produsele pentru care s-a aplicat fără a fi încă înregistrate sunt:</a:t>
            </a:r>
            <a:endParaRPr lang="en-US" dirty="0" smtClean="0"/>
          </a:p>
          <a:p>
            <a:pPr lvl="0"/>
            <a:r>
              <a:rPr lang="ro-RO" dirty="0" smtClean="0"/>
              <a:t>Telemea de Sibiu</a:t>
            </a:r>
            <a:endParaRPr lang="en-US" dirty="0" smtClean="0"/>
          </a:p>
          <a:p>
            <a:pPr lvl="0"/>
            <a:r>
              <a:rPr lang="ro-RO" dirty="0" smtClean="0"/>
              <a:t>Cașcaval de Săveni</a:t>
            </a:r>
            <a:endParaRPr lang="en-US" dirty="0" smtClean="0"/>
          </a:p>
          <a:p>
            <a:pPr lvl="0"/>
            <a:r>
              <a:rPr lang="ro-RO" dirty="0" smtClean="0"/>
              <a:t>Magiun de prune Topoloveni</a:t>
            </a:r>
            <a:endParaRPr lang="en-US" dirty="0" smtClean="0"/>
          </a:p>
          <a:p>
            <a:pPr lvl="0"/>
            <a:r>
              <a:rPr lang="ro-RO" dirty="0" smtClean="0"/>
              <a:t>Cârnați de Pleșcoi</a:t>
            </a:r>
            <a:endParaRPr lang="en-US" dirty="0" smtClean="0"/>
          </a:p>
          <a:p>
            <a:pPr lvl="0"/>
            <a:r>
              <a:rPr lang="ro-RO" dirty="0" smtClean="0"/>
              <a:t>Scrumbie de Dunăre Afumata (urmează a fi înregistrată, fiind recent publicată).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1" y="-224219"/>
            <a:ext cx="92964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Romanian products certified according to EU quality schemes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lum bright="-2000" contrast="-8000"/>
          </a:blip>
          <a:srcRect l="17534" t="12916" r="28080" b="76943"/>
          <a:stretch/>
        </p:blipFill>
        <p:spPr bwMode="auto">
          <a:xfrm>
            <a:off x="0" y="722842"/>
            <a:ext cx="9143999" cy="106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2218" b="10460"/>
          <a:stretch/>
        </p:blipFill>
        <p:spPr>
          <a:xfrm>
            <a:off x="0" y="1783347"/>
            <a:ext cx="9144000" cy="51150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5562600"/>
            <a:ext cx="1956986" cy="390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5589865"/>
            <a:ext cx="1143000" cy="291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6207</TotalTime>
  <Words>887</Words>
  <Application>Microsoft Office PowerPoint</Application>
  <PresentationFormat>On-screen Show (4:3)</PresentationFormat>
  <Paragraphs>197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PowerPoint Presentation</vt:lpstr>
      <vt:lpstr>  Quality schemes in EU  </vt:lpstr>
      <vt:lpstr>Main objectives</vt:lpstr>
      <vt:lpstr> Short food chains</vt:lpstr>
      <vt:lpstr>Agricultural and food quality systems</vt:lpstr>
      <vt:lpstr>Agricultural and food quality systems</vt:lpstr>
      <vt:lpstr>The purpose of creating quality schemes</vt:lpstr>
      <vt:lpstr>EU agricultural and food quality systems</vt:lpstr>
      <vt:lpstr>Romanian products certified according to EU quality schemes</vt:lpstr>
      <vt:lpstr>PowerPoint Presentation</vt:lpstr>
      <vt:lpstr>Stages of obtaining certification</vt:lpstr>
      <vt:lpstr>Stages of obtaining certification</vt:lpstr>
      <vt:lpstr>Protected designation of origin</vt:lpstr>
      <vt:lpstr> Protected Designation of Origin (PDO) requirements</vt:lpstr>
      <vt:lpstr>PowerPoint Presentation</vt:lpstr>
      <vt:lpstr>PowerPoint Presentation</vt:lpstr>
      <vt:lpstr>PowerPoint Presentation</vt:lpstr>
      <vt:lpstr> Protected geographical indication</vt:lpstr>
      <vt:lpstr>Requirements for protected geographical indications (PGI)</vt:lpstr>
      <vt:lpstr>PowerPoint Presentation</vt:lpstr>
      <vt:lpstr>Smoked Novac from Ţara Bârsei</vt:lpstr>
      <vt:lpstr>Content of the application for registration</vt:lpstr>
      <vt:lpstr> Protection of registered names  </vt:lpstr>
      <vt:lpstr>Directions covered by PDO / PGI certification</vt:lpstr>
      <vt:lpstr>                   IMPORTANT!             </vt:lpstr>
      <vt:lpstr>Financing solutions</vt:lpstr>
      <vt:lpstr>Alte beneficii ale certificării</vt:lpstr>
      <vt:lpstr>Other benefits of certification</vt:lpstr>
      <vt:lpstr>To remember!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POSIBILITĂȚILE DE CERTIFICARE ALE PRODUSELOR ALIMENTARE LA NIVEL EUROPEAN ȘI NAȚIONAL</dc:title>
  <dc:creator>Gabriela Chiciudean</dc:creator>
  <cp:lastModifiedBy>USAMV-Cluj</cp:lastModifiedBy>
  <cp:revision>181</cp:revision>
  <dcterms:created xsi:type="dcterms:W3CDTF">2018-11-19T08:55:16Z</dcterms:created>
  <dcterms:modified xsi:type="dcterms:W3CDTF">2023-04-27T22:07:01Z</dcterms:modified>
</cp:coreProperties>
</file>