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82" r:id="rId5"/>
    <p:sldId id="283" r:id="rId6"/>
    <p:sldId id="284" r:id="rId7"/>
    <p:sldId id="288" r:id="rId8"/>
    <p:sldId id="297" r:id="rId9"/>
    <p:sldId id="298" r:id="rId10"/>
    <p:sldId id="299" r:id="rId11"/>
    <p:sldId id="285" r:id="rId12"/>
    <p:sldId id="286" r:id="rId13"/>
    <p:sldId id="287" r:id="rId14"/>
    <p:sldId id="289" r:id="rId15"/>
    <p:sldId id="290" r:id="rId16"/>
    <p:sldId id="291" r:id="rId17"/>
    <p:sldId id="292" r:id="rId18"/>
    <p:sldId id="300" r:id="rId19"/>
    <p:sldId id="301" r:id="rId20"/>
    <p:sldId id="293" r:id="rId21"/>
    <p:sldId id="294" r:id="rId22"/>
    <p:sldId id="296" r:id="rId23"/>
    <p:sldId id="295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CC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9" autoAdjust="0"/>
    <p:restoredTop sz="94619" autoAdjust="0"/>
  </p:normalViewPr>
  <p:slideViewPr>
    <p:cSldViewPr snapToGrid="0">
      <p:cViewPr varScale="1">
        <p:scale>
          <a:sx n="72" d="100"/>
          <a:sy n="72" d="100"/>
        </p:scale>
        <p:origin x="6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317A65-8390-4E3C-8A24-9C1005BCEABA}" type="doc">
      <dgm:prSet loTypeId="urn:microsoft.com/office/officeart/2005/8/layout/chevron1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1B965F8-E325-43B3-80B3-B9D1E0388BA4}">
      <dgm:prSet custT="1"/>
      <dgm:spPr/>
      <dgm:t>
        <a:bodyPr/>
        <a:lstStyle/>
        <a:p>
          <a:r>
            <a:rPr lang="sr-Cyrl-RS" sz="2800" b="1" dirty="0"/>
            <a:t>„Индустрије порока“</a:t>
          </a:r>
          <a:endParaRPr lang="en-US" sz="2800" b="1" dirty="0"/>
        </a:p>
      </dgm:t>
    </dgm:pt>
    <dgm:pt modelId="{54BC3EB5-4779-4295-B263-A5EE4BC01C72}" type="parTrans" cxnId="{AE30458B-DAD5-4515-A0A8-7AF405483E95}">
      <dgm:prSet/>
      <dgm:spPr/>
      <dgm:t>
        <a:bodyPr/>
        <a:lstStyle/>
        <a:p>
          <a:endParaRPr lang="en-US"/>
        </a:p>
      </dgm:t>
    </dgm:pt>
    <dgm:pt modelId="{D9FB109A-2592-4A30-94DA-80D89CA21E17}" type="sibTrans" cxnId="{AE30458B-DAD5-4515-A0A8-7AF405483E95}">
      <dgm:prSet/>
      <dgm:spPr/>
      <dgm:t>
        <a:bodyPr/>
        <a:lstStyle/>
        <a:p>
          <a:endParaRPr lang="en-US"/>
        </a:p>
      </dgm:t>
    </dgm:pt>
    <dgm:pt modelId="{D456CB0D-7FD2-4EF8-BAE5-7BB68CBD569C}">
      <dgm:prSet/>
      <dgm:spPr/>
      <dgm:t>
        <a:bodyPr/>
        <a:lstStyle/>
        <a:p>
          <a:pPr>
            <a:buFontTx/>
            <a:buNone/>
          </a:pPr>
          <a:r>
            <a:rPr lang="sr-Cyrl-RS" dirty="0"/>
            <a:t>    1.</a:t>
          </a:r>
          <a:r>
            <a:rPr lang="sr-Cyrl-RS" baseline="0" dirty="0"/>
            <a:t> Дуван,</a:t>
          </a:r>
        </a:p>
        <a:p>
          <a:r>
            <a:rPr lang="sr-Cyrl-RS" baseline="0" dirty="0"/>
            <a:t>2. Алкохол,</a:t>
          </a:r>
        </a:p>
        <a:p>
          <a:r>
            <a:rPr lang="sr-Cyrl-RS" baseline="0" dirty="0"/>
            <a:t>3. Индустрија конопље.</a:t>
          </a:r>
          <a:endParaRPr lang="en-US" dirty="0"/>
        </a:p>
      </dgm:t>
    </dgm:pt>
    <dgm:pt modelId="{2CA6D229-346F-4A50-9D72-6871FD9014D2}" type="parTrans" cxnId="{DCC756BF-8846-411D-A43A-9DCD497855F5}">
      <dgm:prSet/>
      <dgm:spPr/>
      <dgm:t>
        <a:bodyPr/>
        <a:lstStyle/>
        <a:p>
          <a:endParaRPr lang="en-US"/>
        </a:p>
      </dgm:t>
    </dgm:pt>
    <dgm:pt modelId="{89661896-A979-48DD-8B17-88222238DBD0}" type="sibTrans" cxnId="{DCC756BF-8846-411D-A43A-9DCD497855F5}">
      <dgm:prSet/>
      <dgm:spPr/>
      <dgm:t>
        <a:bodyPr/>
        <a:lstStyle/>
        <a:p>
          <a:endParaRPr lang="en-US"/>
        </a:p>
      </dgm:t>
    </dgm:pt>
    <dgm:pt modelId="{E1C50BCF-4341-4FE3-909A-A05E62610686}">
      <dgm:prSet custT="1"/>
      <dgm:spPr/>
      <dgm:t>
        <a:bodyPr/>
        <a:lstStyle/>
        <a:p>
          <a:r>
            <a:rPr lang="sr-Cyrl-RS" sz="2800" b="1" dirty="0"/>
            <a:t>„Индустрије енергије и масти“</a:t>
          </a:r>
          <a:endParaRPr lang="en-US" sz="2800" b="1" dirty="0"/>
        </a:p>
      </dgm:t>
    </dgm:pt>
    <dgm:pt modelId="{37287D1C-9A77-4D5F-9D2B-78D65EC7BE06}" type="parTrans" cxnId="{C746E1DB-6C1C-4011-8F33-80397E2199E4}">
      <dgm:prSet/>
      <dgm:spPr/>
      <dgm:t>
        <a:bodyPr/>
        <a:lstStyle/>
        <a:p>
          <a:endParaRPr lang="en-US"/>
        </a:p>
      </dgm:t>
    </dgm:pt>
    <dgm:pt modelId="{DA290AD4-4CCE-4E29-8FD8-F344753A610C}" type="sibTrans" cxnId="{C746E1DB-6C1C-4011-8F33-80397E2199E4}">
      <dgm:prSet/>
      <dgm:spPr/>
      <dgm:t>
        <a:bodyPr/>
        <a:lstStyle/>
        <a:p>
          <a:endParaRPr lang="en-US"/>
        </a:p>
      </dgm:t>
    </dgm:pt>
    <dgm:pt modelId="{022A9CC9-DE66-45F5-BC7C-F82FCC7EA29A}">
      <dgm:prSet/>
      <dgm:spPr/>
      <dgm:t>
        <a:bodyPr/>
        <a:lstStyle/>
        <a:p>
          <a:pPr>
            <a:buFontTx/>
            <a:buNone/>
          </a:pPr>
          <a:r>
            <a:rPr lang="sr-Cyrl-RS" dirty="0"/>
            <a:t>    1.</a:t>
          </a:r>
          <a:r>
            <a:rPr lang="sr-Cyrl-RS" baseline="0" dirty="0"/>
            <a:t> Кафа,</a:t>
          </a:r>
        </a:p>
        <a:p>
          <a:r>
            <a:rPr lang="sr-Cyrl-RS" baseline="0" dirty="0"/>
            <a:t>2. Енергетска пића,</a:t>
          </a:r>
        </a:p>
        <a:p>
          <a:r>
            <a:rPr lang="sr-Cyrl-RS" baseline="0" dirty="0"/>
            <a:t>3. Брза храна,</a:t>
          </a:r>
        </a:p>
        <a:p>
          <a:r>
            <a:rPr lang="sr-Cyrl-RS" baseline="0" dirty="0"/>
            <a:t>4. Грицкалице и газирани напици.</a:t>
          </a:r>
          <a:endParaRPr lang="en-US" dirty="0"/>
        </a:p>
      </dgm:t>
    </dgm:pt>
    <dgm:pt modelId="{226D4D88-ED77-4EAA-AB66-FF7829EF4692}" type="parTrans" cxnId="{76C2B31A-D28D-4419-9C6D-6AF2C31AACB5}">
      <dgm:prSet/>
      <dgm:spPr/>
      <dgm:t>
        <a:bodyPr/>
        <a:lstStyle/>
        <a:p>
          <a:endParaRPr lang="en-US"/>
        </a:p>
      </dgm:t>
    </dgm:pt>
    <dgm:pt modelId="{6B616B54-4F7E-4C19-AB07-CF929DE0226E}" type="sibTrans" cxnId="{76C2B31A-D28D-4419-9C6D-6AF2C31AACB5}">
      <dgm:prSet/>
      <dgm:spPr/>
      <dgm:t>
        <a:bodyPr/>
        <a:lstStyle/>
        <a:p>
          <a:endParaRPr lang="en-US"/>
        </a:p>
      </dgm:t>
    </dgm:pt>
    <dgm:pt modelId="{E25CB8D7-2E39-4D62-85A9-BEB48A46DBE6}">
      <dgm:prSet custT="1"/>
      <dgm:spPr/>
      <dgm:t>
        <a:bodyPr/>
        <a:lstStyle/>
        <a:p>
          <a:r>
            <a:rPr lang="sr-Cyrl-RS" sz="3600" b="1" dirty="0"/>
            <a:t>Закључак</a:t>
          </a:r>
          <a:endParaRPr lang="en-US" sz="3600" b="1" dirty="0"/>
        </a:p>
      </dgm:t>
    </dgm:pt>
    <dgm:pt modelId="{864BA4B8-618E-4E49-A6C4-E31689422AD4}" type="parTrans" cxnId="{F4C8ED5B-F2B8-499C-B1A5-085EC230F845}">
      <dgm:prSet/>
      <dgm:spPr/>
      <dgm:t>
        <a:bodyPr/>
        <a:lstStyle/>
        <a:p>
          <a:endParaRPr lang="en-US"/>
        </a:p>
      </dgm:t>
    </dgm:pt>
    <dgm:pt modelId="{6EF84E7B-CD53-49F5-9901-898CB2DB0284}" type="sibTrans" cxnId="{F4C8ED5B-F2B8-499C-B1A5-085EC230F845}">
      <dgm:prSet/>
      <dgm:spPr/>
      <dgm:t>
        <a:bodyPr/>
        <a:lstStyle/>
        <a:p>
          <a:endParaRPr lang="en-US"/>
        </a:p>
      </dgm:t>
    </dgm:pt>
    <dgm:pt modelId="{1FC9DB94-92D6-4C4A-A44A-49F5D89BB4D9}" type="pres">
      <dgm:prSet presAssocID="{05317A65-8390-4E3C-8A24-9C1005BCEABA}" presName="Name0" presStyleCnt="0">
        <dgm:presLayoutVars>
          <dgm:dir/>
          <dgm:animLvl val="lvl"/>
          <dgm:resizeHandles val="exact"/>
        </dgm:presLayoutVars>
      </dgm:prSet>
      <dgm:spPr/>
    </dgm:pt>
    <dgm:pt modelId="{FBD13D03-708F-4211-94B0-7D3D7EA1019D}" type="pres">
      <dgm:prSet presAssocID="{01B965F8-E325-43B3-80B3-B9D1E0388BA4}" presName="composite" presStyleCnt="0"/>
      <dgm:spPr/>
    </dgm:pt>
    <dgm:pt modelId="{47B22BBB-CA37-4241-B5E6-1CA37BEC528E}" type="pres">
      <dgm:prSet presAssocID="{01B965F8-E325-43B3-80B3-B9D1E0388BA4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87C7B38C-4D5D-4714-A312-8CC4864BCDFF}" type="pres">
      <dgm:prSet presAssocID="{01B965F8-E325-43B3-80B3-B9D1E0388BA4}" presName="desTx" presStyleLbl="revTx" presStyleIdx="0" presStyleCnt="2">
        <dgm:presLayoutVars>
          <dgm:bulletEnabled val="1"/>
        </dgm:presLayoutVars>
      </dgm:prSet>
      <dgm:spPr/>
    </dgm:pt>
    <dgm:pt modelId="{F1E84A3D-B61F-4E85-BA77-4A002E229500}" type="pres">
      <dgm:prSet presAssocID="{D9FB109A-2592-4A30-94DA-80D89CA21E17}" presName="space" presStyleCnt="0"/>
      <dgm:spPr/>
    </dgm:pt>
    <dgm:pt modelId="{AFD92BE5-457D-4C68-8606-F6BDFC702877}" type="pres">
      <dgm:prSet presAssocID="{E1C50BCF-4341-4FE3-909A-A05E62610686}" presName="composite" presStyleCnt="0"/>
      <dgm:spPr/>
    </dgm:pt>
    <dgm:pt modelId="{B58B7CBF-83B5-4898-B74B-921787AF308E}" type="pres">
      <dgm:prSet presAssocID="{E1C50BCF-4341-4FE3-909A-A05E62610686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8F6CD92E-65CC-4A85-A745-363AA90B3A67}" type="pres">
      <dgm:prSet presAssocID="{E1C50BCF-4341-4FE3-909A-A05E62610686}" presName="desTx" presStyleLbl="revTx" presStyleIdx="1" presStyleCnt="2" custScaleX="119064">
        <dgm:presLayoutVars>
          <dgm:bulletEnabled val="1"/>
        </dgm:presLayoutVars>
      </dgm:prSet>
      <dgm:spPr/>
    </dgm:pt>
    <dgm:pt modelId="{9BD134F4-B22E-41F3-9358-CC19DB495A10}" type="pres">
      <dgm:prSet presAssocID="{DA290AD4-4CCE-4E29-8FD8-F344753A610C}" presName="space" presStyleCnt="0"/>
      <dgm:spPr/>
    </dgm:pt>
    <dgm:pt modelId="{83FF88C9-8A57-4957-9A1C-F0873E180890}" type="pres">
      <dgm:prSet presAssocID="{E25CB8D7-2E39-4D62-85A9-BEB48A46DBE6}" presName="composite" presStyleCnt="0"/>
      <dgm:spPr/>
    </dgm:pt>
    <dgm:pt modelId="{7220A7C0-993D-4144-9E62-47435D0F439F}" type="pres">
      <dgm:prSet presAssocID="{E25CB8D7-2E39-4D62-85A9-BEB48A46DBE6}" presName="par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B2A8C5E9-DAD8-4D01-9DE4-6ABF66F569A0}" type="pres">
      <dgm:prSet presAssocID="{E25CB8D7-2E39-4D62-85A9-BEB48A46DBE6}" presName="desTx" presStyleLbl="revTx" presStyleIdx="1" presStyleCnt="2">
        <dgm:presLayoutVars>
          <dgm:bulletEnabled val="1"/>
        </dgm:presLayoutVars>
      </dgm:prSet>
      <dgm:spPr/>
    </dgm:pt>
  </dgm:ptLst>
  <dgm:cxnLst>
    <dgm:cxn modelId="{76C2B31A-D28D-4419-9C6D-6AF2C31AACB5}" srcId="{E1C50BCF-4341-4FE3-909A-A05E62610686}" destId="{022A9CC9-DE66-45F5-BC7C-F82FCC7EA29A}" srcOrd="0" destOrd="0" parTransId="{226D4D88-ED77-4EAA-AB66-FF7829EF4692}" sibTransId="{6B616B54-4F7E-4C19-AB07-CF929DE0226E}"/>
    <dgm:cxn modelId="{F40BA91C-7210-41A3-B2C1-7F608E707368}" type="presOf" srcId="{05317A65-8390-4E3C-8A24-9C1005BCEABA}" destId="{1FC9DB94-92D6-4C4A-A44A-49F5D89BB4D9}" srcOrd="0" destOrd="0" presId="urn:microsoft.com/office/officeart/2005/8/layout/chevron1"/>
    <dgm:cxn modelId="{1997051F-7D7F-4EE5-A497-AFB46C9E508E}" type="presOf" srcId="{E1C50BCF-4341-4FE3-909A-A05E62610686}" destId="{B58B7CBF-83B5-4898-B74B-921787AF308E}" srcOrd="0" destOrd="0" presId="urn:microsoft.com/office/officeart/2005/8/layout/chevron1"/>
    <dgm:cxn modelId="{F4C8ED5B-F2B8-499C-B1A5-085EC230F845}" srcId="{05317A65-8390-4E3C-8A24-9C1005BCEABA}" destId="{E25CB8D7-2E39-4D62-85A9-BEB48A46DBE6}" srcOrd="2" destOrd="0" parTransId="{864BA4B8-618E-4E49-A6C4-E31689422AD4}" sibTransId="{6EF84E7B-CD53-49F5-9901-898CB2DB0284}"/>
    <dgm:cxn modelId="{28851864-6353-467F-B1B9-253F5B898843}" type="presOf" srcId="{D456CB0D-7FD2-4EF8-BAE5-7BB68CBD569C}" destId="{87C7B38C-4D5D-4714-A312-8CC4864BCDFF}" srcOrd="0" destOrd="0" presId="urn:microsoft.com/office/officeart/2005/8/layout/chevron1"/>
    <dgm:cxn modelId="{AE30458B-DAD5-4515-A0A8-7AF405483E95}" srcId="{05317A65-8390-4E3C-8A24-9C1005BCEABA}" destId="{01B965F8-E325-43B3-80B3-B9D1E0388BA4}" srcOrd="0" destOrd="0" parTransId="{54BC3EB5-4779-4295-B263-A5EE4BC01C72}" sibTransId="{D9FB109A-2592-4A30-94DA-80D89CA21E17}"/>
    <dgm:cxn modelId="{DCC756BF-8846-411D-A43A-9DCD497855F5}" srcId="{01B965F8-E325-43B3-80B3-B9D1E0388BA4}" destId="{D456CB0D-7FD2-4EF8-BAE5-7BB68CBD569C}" srcOrd="0" destOrd="0" parTransId="{2CA6D229-346F-4A50-9D72-6871FD9014D2}" sibTransId="{89661896-A979-48DD-8B17-88222238DBD0}"/>
    <dgm:cxn modelId="{EF7F78C7-E30F-4D40-BFED-AEB990426063}" type="presOf" srcId="{022A9CC9-DE66-45F5-BC7C-F82FCC7EA29A}" destId="{8F6CD92E-65CC-4A85-A745-363AA90B3A67}" srcOrd="0" destOrd="0" presId="urn:microsoft.com/office/officeart/2005/8/layout/chevron1"/>
    <dgm:cxn modelId="{C746E1DB-6C1C-4011-8F33-80397E2199E4}" srcId="{05317A65-8390-4E3C-8A24-9C1005BCEABA}" destId="{E1C50BCF-4341-4FE3-909A-A05E62610686}" srcOrd="1" destOrd="0" parTransId="{37287D1C-9A77-4D5F-9D2B-78D65EC7BE06}" sibTransId="{DA290AD4-4CCE-4E29-8FD8-F344753A610C}"/>
    <dgm:cxn modelId="{ADD16EEC-329A-431C-896C-AEF46FC846AE}" type="presOf" srcId="{E25CB8D7-2E39-4D62-85A9-BEB48A46DBE6}" destId="{7220A7C0-993D-4144-9E62-47435D0F439F}" srcOrd="0" destOrd="0" presId="urn:microsoft.com/office/officeart/2005/8/layout/chevron1"/>
    <dgm:cxn modelId="{233D21EE-B30E-4C3B-9B65-9AB9D300B07C}" type="presOf" srcId="{01B965F8-E325-43B3-80B3-B9D1E0388BA4}" destId="{47B22BBB-CA37-4241-B5E6-1CA37BEC528E}" srcOrd="0" destOrd="0" presId="urn:microsoft.com/office/officeart/2005/8/layout/chevron1"/>
    <dgm:cxn modelId="{80C7BB8B-ED6C-4E6E-BD61-D843DF299801}" type="presParOf" srcId="{1FC9DB94-92D6-4C4A-A44A-49F5D89BB4D9}" destId="{FBD13D03-708F-4211-94B0-7D3D7EA1019D}" srcOrd="0" destOrd="0" presId="urn:microsoft.com/office/officeart/2005/8/layout/chevron1"/>
    <dgm:cxn modelId="{A85407B6-52A7-4008-9B92-3A39820E5FF3}" type="presParOf" srcId="{FBD13D03-708F-4211-94B0-7D3D7EA1019D}" destId="{47B22BBB-CA37-4241-B5E6-1CA37BEC528E}" srcOrd="0" destOrd="0" presId="urn:microsoft.com/office/officeart/2005/8/layout/chevron1"/>
    <dgm:cxn modelId="{D06C6B7E-826A-49AA-9358-AEBCE73EE071}" type="presParOf" srcId="{FBD13D03-708F-4211-94B0-7D3D7EA1019D}" destId="{87C7B38C-4D5D-4714-A312-8CC4864BCDFF}" srcOrd="1" destOrd="0" presId="urn:microsoft.com/office/officeart/2005/8/layout/chevron1"/>
    <dgm:cxn modelId="{F3AADDCA-9A86-4EB1-A062-C55DAE6B12C3}" type="presParOf" srcId="{1FC9DB94-92D6-4C4A-A44A-49F5D89BB4D9}" destId="{F1E84A3D-B61F-4E85-BA77-4A002E229500}" srcOrd="1" destOrd="0" presId="urn:microsoft.com/office/officeart/2005/8/layout/chevron1"/>
    <dgm:cxn modelId="{C7116BB6-A8D9-40C4-9809-FDB6EBF321D6}" type="presParOf" srcId="{1FC9DB94-92D6-4C4A-A44A-49F5D89BB4D9}" destId="{AFD92BE5-457D-4C68-8606-F6BDFC702877}" srcOrd="2" destOrd="0" presId="urn:microsoft.com/office/officeart/2005/8/layout/chevron1"/>
    <dgm:cxn modelId="{D6A48FE7-71F3-4516-993C-45EA577573BF}" type="presParOf" srcId="{AFD92BE5-457D-4C68-8606-F6BDFC702877}" destId="{B58B7CBF-83B5-4898-B74B-921787AF308E}" srcOrd="0" destOrd="0" presId="urn:microsoft.com/office/officeart/2005/8/layout/chevron1"/>
    <dgm:cxn modelId="{9490DBA0-3A87-4AD1-9D41-57043BE4888F}" type="presParOf" srcId="{AFD92BE5-457D-4C68-8606-F6BDFC702877}" destId="{8F6CD92E-65CC-4A85-A745-363AA90B3A67}" srcOrd="1" destOrd="0" presId="urn:microsoft.com/office/officeart/2005/8/layout/chevron1"/>
    <dgm:cxn modelId="{5AF464C0-E55C-44D9-8474-867C752AA575}" type="presParOf" srcId="{1FC9DB94-92D6-4C4A-A44A-49F5D89BB4D9}" destId="{9BD134F4-B22E-41F3-9358-CC19DB495A10}" srcOrd="3" destOrd="0" presId="urn:microsoft.com/office/officeart/2005/8/layout/chevron1"/>
    <dgm:cxn modelId="{E5C972B4-EA6A-4FD9-80D8-556FBA114943}" type="presParOf" srcId="{1FC9DB94-92D6-4C4A-A44A-49F5D89BB4D9}" destId="{83FF88C9-8A57-4957-9A1C-F0873E180890}" srcOrd="4" destOrd="0" presId="urn:microsoft.com/office/officeart/2005/8/layout/chevron1"/>
    <dgm:cxn modelId="{53524E32-E707-4E2B-AF00-2416B4F63921}" type="presParOf" srcId="{83FF88C9-8A57-4957-9A1C-F0873E180890}" destId="{7220A7C0-993D-4144-9E62-47435D0F439F}" srcOrd="0" destOrd="0" presId="urn:microsoft.com/office/officeart/2005/8/layout/chevron1"/>
    <dgm:cxn modelId="{719041FA-B968-4A9A-8A88-358070B405BB}" type="presParOf" srcId="{83FF88C9-8A57-4957-9A1C-F0873E180890}" destId="{B2A8C5E9-DAD8-4D01-9DE4-6ABF66F569A0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B22BBB-CA37-4241-B5E6-1CA37BEC528E}">
      <dsp:nvSpPr>
        <dsp:cNvPr id="0" name=""/>
        <dsp:cNvSpPr/>
      </dsp:nvSpPr>
      <dsp:spPr>
        <a:xfrm>
          <a:off x="4762" y="152267"/>
          <a:ext cx="3906738" cy="156269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b="1" kern="1200" dirty="0"/>
            <a:t>„Индустрије порока“</a:t>
          </a:r>
          <a:endParaRPr lang="en-US" sz="2800" b="1" kern="1200" dirty="0"/>
        </a:p>
      </dsp:txBody>
      <dsp:txXfrm>
        <a:off x="786110" y="152267"/>
        <a:ext cx="2344043" cy="1562695"/>
      </dsp:txXfrm>
    </dsp:sp>
    <dsp:sp modelId="{87C7B38C-4D5D-4714-A312-8CC4864BCDFF}">
      <dsp:nvSpPr>
        <dsp:cNvPr id="0" name=""/>
        <dsp:cNvSpPr/>
      </dsp:nvSpPr>
      <dsp:spPr>
        <a:xfrm>
          <a:off x="4762" y="1910299"/>
          <a:ext cx="3125390" cy="2708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sr-Cyrl-RS" sz="2900" kern="1200" dirty="0"/>
            <a:t>    1.</a:t>
          </a:r>
          <a:r>
            <a:rPr lang="sr-Cyrl-RS" sz="2900" kern="1200" baseline="0" dirty="0"/>
            <a:t> Дуван,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sr-Cyrl-RS" sz="2900" kern="1200" baseline="0" dirty="0"/>
            <a:t>2. Алкохол,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sr-Cyrl-RS" sz="2900" kern="1200" baseline="0" dirty="0"/>
            <a:t>3. Индустрија конопље.</a:t>
          </a:r>
          <a:endParaRPr lang="en-US" sz="2900" kern="1200" dirty="0"/>
        </a:p>
      </dsp:txBody>
      <dsp:txXfrm>
        <a:off x="4762" y="1910299"/>
        <a:ext cx="3125390" cy="2708216"/>
      </dsp:txXfrm>
    </dsp:sp>
    <dsp:sp modelId="{B58B7CBF-83B5-4898-B74B-921787AF308E}">
      <dsp:nvSpPr>
        <dsp:cNvPr id="0" name=""/>
        <dsp:cNvSpPr/>
      </dsp:nvSpPr>
      <dsp:spPr>
        <a:xfrm>
          <a:off x="3993413" y="152267"/>
          <a:ext cx="3906738" cy="1562695"/>
        </a:xfrm>
        <a:prstGeom prst="chevron">
          <a:avLst/>
        </a:prstGeom>
        <a:solidFill>
          <a:schemeClr val="accent2">
            <a:hueOff val="4645837"/>
            <a:satOff val="-23806"/>
            <a:lumOff val="-12059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2800" b="1" kern="1200" dirty="0"/>
            <a:t>„Индустрије енергије и масти“</a:t>
          </a:r>
          <a:endParaRPr lang="en-US" sz="2800" b="1" kern="1200" dirty="0"/>
        </a:p>
      </dsp:txBody>
      <dsp:txXfrm>
        <a:off x="4774761" y="152267"/>
        <a:ext cx="2344043" cy="1562695"/>
      </dsp:txXfrm>
    </dsp:sp>
    <dsp:sp modelId="{8F6CD92E-65CC-4A85-A745-363AA90B3A67}">
      <dsp:nvSpPr>
        <dsp:cNvPr id="0" name=""/>
        <dsp:cNvSpPr/>
      </dsp:nvSpPr>
      <dsp:spPr>
        <a:xfrm>
          <a:off x="3695500" y="1910299"/>
          <a:ext cx="3721215" cy="27082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sr-Cyrl-RS" sz="2900" kern="1200" dirty="0"/>
            <a:t>    1.</a:t>
          </a:r>
          <a:r>
            <a:rPr lang="sr-Cyrl-RS" sz="2900" kern="1200" baseline="0" dirty="0"/>
            <a:t> Кафа,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sr-Cyrl-RS" sz="2900" kern="1200" baseline="0" dirty="0"/>
            <a:t>2. Енергетска пића,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sr-Cyrl-RS" sz="2900" kern="1200" baseline="0" dirty="0"/>
            <a:t>3. Брза храна,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sr-Cyrl-RS" sz="2900" kern="1200" baseline="0" dirty="0"/>
            <a:t>4. Грицкалице и газирани напици.</a:t>
          </a:r>
          <a:endParaRPr lang="en-US" sz="2900" kern="1200" dirty="0"/>
        </a:p>
      </dsp:txBody>
      <dsp:txXfrm>
        <a:off x="3695500" y="1910299"/>
        <a:ext cx="3721215" cy="2708216"/>
      </dsp:txXfrm>
    </dsp:sp>
    <dsp:sp modelId="{7220A7C0-993D-4144-9E62-47435D0F439F}">
      <dsp:nvSpPr>
        <dsp:cNvPr id="0" name=""/>
        <dsp:cNvSpPr/>
      </dsp:nvSpPr>
      <dsp:spPr>
        <a:xfrm>
          <a:off x="7684151" y="152267"/>
          <a:ext cx="3906738" cy="1562695"/>
        </a:xfrm>
        <a:prstGeom prst="chevron">
          <a:avLst/>
        </a:prstGeom>
        <a:solidFill>
          <a:schemeClr val="accent2">
            <a:hueOff val="9291674"/>
            <a:satOff val="-47612"/>
            <a:lumOff val="-24118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18" tIns="48006" rIns="48006" bIns="48006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3600" b="1" kern="1200" dirty="0"/>
            <a:t>Закључак</a:t>
          </a:r>
          <a:endParaRPr lang="en-US" sz="3600" b="1" kern="1200" dirty="0"/>
        </a:p>
      </dsp:txBody>
      <dsp:txXfrm>
        <a:off x="8465499" y="152267"/>
        <a:ext cx="2344043" cy="15626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133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97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680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11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38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993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17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43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81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5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46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5/16/2021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9789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eb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web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C5398-C628-478A-822A-BE6CBC515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8297" y="742122"/>
            <a:ext cx="4028660" cy="4696266"/>
          </a:xfrm>
        </p:spPr>
        <p:txBody>
          <a:bodyPr anchor="ctr">
            <a:normAutofit/>
          </a:bodyPr>
          <a:lstStyle/>
          <a:p>
            <a:pPr algn="ctr"/>
            <a:r>
              <a:rPr lang="sr-Cyrl-RS" dirty="0">
                <a:solidFill>
                  <a:schemeClr val="tx1"/>
                </a:solidFill>
              </a:rPr>
              <a:t>ПРОИЗВОДЊА </a:t>
            </a:r>
            <a:r>
              <a:rPr lang="sr-Cyrl-RS" sz="1800" dirty="0">
                <a:solidFill>
                  <a:schemeClr val="accent5">
                    <a:lumMod val="75000"/>
                  </a:schemeClr>
                </a:solidFill>
              </a:rPr>
              <a:t>ПОЉОПРИВРЕДНО-ПРЕХРАМБЕНИХ</a:t>
            </a:r>
            <a:r>
              <a:rPr lang="sr-Cyrl-RS" dirty="0">
                <a:solidFill>
                  <a:schemeClr val="tx1"/>
                </a:solidFill>
              </a:rPr>
              <a:t> </a:t>
            </a:r>
            <a:r>
              <a:rPr lang="sr-Cyrl-RS" dirty="0">
                <a:solidFill>
                  <a:schemeClr val="accent5">
                    <a:lumMod val="75000"/>
                  </a:schemeClr>
                </a:solidFill>
              </a:rPr>
              <a:t>ПРОИЗВОДА</a:t>
            </a:r>
            <a:r>
              <a:rPr lang="sr-Cyrl-RS" dirty="0">
                <a:solidFill>
                  <a:schemeClr val="tx1"/>
                </a:solidFill>
              </a:rPr>
              <a:t> ШТЕТНИХ ПО ЗДРАВЉЕ ЉУДИ – ЕКОНОМСКИ И ЕТИЧКИ РАЗЛОЗИ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30D41-D3A4-4CFC-91DC-62E6A5AE5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9235" y="5710946"/>
            <a:ext cx="4028660" cy="1147054"/>
          </a:xfrm>
        </p:spPr>
        <p:txBody>
          <a:bodyPr anchor="t">
            <a:normAutofit/>
          </a:bodyPr>
          <a:lstStyle/>
          <a:p>
            <a:pPr algn="r"/>
            <a:r>
              <a:rPr lang="sr-Cyrl-RS" sz="2000" dirty="0"/>
              <a:t>Бојана кнежевић ЕЕб006/18</a:t>
            </a:r>
          </a:p>
          <a:p>
            <a:pPr algn="r"/>
            <a:r>
              <a:rPr lang="sr-Cyrl-RS" sz="2000" dirty="0"/>
              <a:t>Радица петровић ееб024/18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FD3043-02B3-4F91-A2CB-FF01D76F3FD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338" r="13338"/>
          <a:stretch/>
        </p:blipFill>
        <p:spPr>
          <a:xfrm>
            <a:off x="20" y="10"/>
            <a:ext cx="7779006" cy="685799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9235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748736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FA2F4-D9D6-4479-B868-CBAFDB281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636314"/>
          </a:xfrm>
        </p:spPr>
        <p:txBody>
          <a:bodyPr/>
          <a:lstStyle/>
          <a:p>
            <a:r>
              <a:rPr lang="sr-Cyrl-RS" dirty="0"/>
              <a:t>Профил потрошача алкохола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DD1B3DF-08EA-45C1-9C74-5896CFA1F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6810" y="702156"/>
            <a:ext cx="3934404" cy="5951727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C06F13-FBA8-42A4-AD18-02516285A5F4}"/>
              </a:ext>
            </a:extLst>
          </p:cNvPr>
          <p:cNvSpPr/>
          <p:nvPr/>
        </p:nvSpPr>
        <p:spPr>
          <a:xfrm>
            <a:off x="463826" y="702156"/>
            <a:ext cx="6083628" cy="75558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9CD9DD-7C06-4655-B1BB-DFAD9C4FC5A2}"/>
              </a:ext>
            </a:extLst>
          </p:cNvPr>
          <p:cNvSpPr txBox="1"/>
          <p:nvPr/>
        </p:nvSpPr>
        <p:spPr>
          <a:xfrm>
            <a:off x="463826" y="1974575"/>
            <a:ext cx="3379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sr-Cyrl-RS" dirty="0"/>
              <a:t>Физичка,</a:t>
            </a:r>
          </a:p>
          <a:p>
            <a:pPr marL="342900" indent="-342900">
              <a:buAutoNum type="arabicPeriod"/>
            </a:pPr>
            <a:r>
              <a:rPr lang="sr-Cyrl-RS" dirty="0"/>
              <a:t>Психичка,</a:t>
            </a:r>
          </a:p>
          <a:p>
            <a:pPr marL="342900" indent="-342900">
              <a:buAutoNum type="arabicPeriod"/>
            </a:pPr>
            <a:r>
              <a:rPr lang="sr-Cyrl-RS" dirty="0"/>
              <a:t>Социјална.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BEA80B-A1C7-4C19-B820-A1DA9EED6D00}"/>
              </a:ext>
            </a:extLst>
          </p:cNvPr>
          <p:cNvSpPr/>
          <p:nvPr/>
        </p:nvSpPr>
        <p:spPr>
          <a:xfrm>
            <a:off x="357809" y="1802296"/>
            <a:ext cx="2849217" cy="12987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2D717C-168A-40B5-BED9-14E540E32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5164" y="1826496"/>
            <a:ext cx="2902290" cy="32933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3696B2-0E74-4445-B2A3-DBB82CBFC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628" y="3319884"/>
            <a:ext cx="3091181" cy="33384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34F7568-2B56-4C65-B6F8-0889703FFB3B}"/>
              </a:ext>
            </a:extLst>
          </p:cNvPr>
          <p:cNvSpPr/>
          <p:nvPr/>
        </p:nvSpPr>
        <p:spPr>
          <a:xfrm>
            <a:off x="172278" y="6387548"/>
            <a:ext cx="3373495" cy="3710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835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4E6E3-2EDF-4205-82A4-6BDD7E308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676070"/>
          </a:xfrm>
        </p:spPr>
        <p:txBody>
          <a:bodyPr/>
          <a:lstStyle/>
          <a:p>
            <a:r>
              <a:rPr lang="en-US" b="1" dirty="0">
                <a:latin typeface="Corbel" panose="020B0503020204020204" pitchFamily="34" charset="0"/>
              </a:rPr>
              <a:t>4</a:t>
            </a:r>
            <a:r>
              <a:rPr lang="sr-Cyrl-RS" b="1" dirty="0"/>
              <a:t>.Индустрија конопље. 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EF5E4B-9217-419D-86F8-BF05ECBFAD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670" y="1538954"/>
            <a:ext cx="7025556" cy="676070"/>
          </a:xfrm>
        </p:spPr>
        <p:txBody>
          <a:bodyPr/>
          <a:lstStyle/>
          <a:p>
            <a:r>
              <a:rPr lang="sr-Cyrl-RS" dirty="0"/>
              <a:t>Канабис, ганџа, марихуана, трава,...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1F7E1F-A215-4AB6-9909-AEBE842D05CC}"/>
              </a:ext>
            </a:extLst>
          </p:cNvPr>
          <p:cNvSpPr/>
          <p:nvPr/>
        </p:nvSpPr>
        <p:spPr>
          <a:xfrm>
            <a:off x="448670" y="834887"/>
            <a:ext cx="5289521" cy="6760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E472B9-BC64-4D90-AB2D-01AADBE22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90" y="2125602"/>
            <a:ext cx="4015994" cy="23256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8F169E-74F0-48D6-BAB6-8B98E3D01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785" y="2125602"/>
            <a:ext cx="4015994" cy="228354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1F10A-DBAB-4E99-AD2F-49F0603E0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785" y="4403422"/>
            <a:ext cx="4015994" cy="23801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272C0F0-9C6D-46AE-879D-455F8C532D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789" y="4403422"/>
            <a:ext cx="4015995" cy="23801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A3B0C5-2D3D-484C-B93A-D218104ABFD4}"/>
              </a:ext>
            </a:extLst>
          </p:cNvPr>
          <p:cNvSpPr txBox="1"/>
          <p:nvPr/>
        </p:nvSpPr>
        <p:spPr>
          <a:xfrm>
            <a:off x="6228522" y="834887"/>
            <a:ext cx="50490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dirty="0"/>
              <a:t>Основни разлози гајења:</a:t>
            </a:r>
          </a:p>
          <a:p>
            <a:pPr marL="342900" indent="-342900">
              <a:buAutoNum type="arabicParenR"/>
            </a:pPr>
            <a:r>
              <a:rPr lang="sr-Cyrl-RS" dirty="0"/>
              <a:t>Биомаса,</a:t>
            </a:r>
          </a:p>
          <a:p>
            <a:pPr marL="342900" indent="-342900">
              <a:buAutoNum type="arabicParenR"/>
            </a:pPr>
            <a:r>
              <a:rPr lang="sr-Cyrl-RS" dirty="0"/>
              <a:t>Цвет и лист,</a:t>
            </a:r>
          </a:p>
          <a:p>
            <a:pPr marL="342900" indent="-342900">
              <a:buAutoNum type="arabicParenR"/>
            </a:pPr>
            <a:r>
              <a:rPr lang="sr-Cyrl-RS" dirty="0"/>
              <a:t>Семе.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98F6D68-1E20-4D2D-B6B3-990B28A96A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8834" y="1538954"/>
            <a:ext cx="3041183" cy="364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249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F4FA2-EFBD-4AB2-A7B8-9F1A928DA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2334286" cy="570053"/>
          </a:xfrm>
        </p:spPr>
        <p:txBody>
          <a:bodyPr/>
          <a:lstStyle/>
          <a:p>
            <a:r>
              <a:rPr lang="sr-Cyrl-RS" dirty="0"/>
              <a:t>Тхц и цбд</a:t>
            </a:r>
            <a:endParaRPr lang="en-US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A3D84EFE-3E1C-4296-BC67-934A739D38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79781" y="0"/>
            <a:ext cx="4595590" cy="685989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1B6461-EC0D-4F9B-8D56-90CDA4F47656}"/>
              </a:ext>
            </a:extLst>
          </p:cNvPr>
          <p:cNvSpPr/>
          <p:nvPr/>
        </p:nvSpPr>
        <p:spPr>
          <a:xfrm>
            <a:off x="477078" y="702156"/>
            <a:ext cx="3697357" cy="7158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AA29F8-CBD8-487E-88A4-17B523CE3045}"/>
              </a:ext>
            </a:extLst>
          </p:cNvPr>
          <p:cNvSpPr txBox="1"/>
          <p:nvPr/>
        </p:nvSpPr>
        <p:spPr>
          <a:xfrm>
            <a:off x="477078" y="1694757"/>
            <a:ext cx="3472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Тетрахидроканабинол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6E6A4D-A7F3-4281-99DE-2DBE259F67F7}"/>
              </a:ext>
            </a:extLst>
          </p:cNvPr>
          <p:cNvSpPr txBox="1"/>
          <p:nvPr/>
        </p:nvSpPr>
        <p:spPr>
          <a:xfrm>
            <a:off x="4996069" y="909049"/>
            <a:ext cx="310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/>
              <a:t>Канабидиол</a:t>
            </a:r>
            <a:endParaRPr lang="en-US" b="1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2E1CDC5-792E-46DA-B222-71BD125EFA77}"/>
              </a:ext>
            </a:extLst>
          </p:cNvPr>
          <p:cNvCxnSpPr/>
          <p:nvPr/>
        </p:nvCxnSpPr>
        <p:spPr>
          <a:xfrm flipH="1" flipV="1">
            <a:off x="980661" y="1272209"/>
            <a:ext cx="185530" cy="4225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9EF8D10-CC85-4C39-886B-BC66DAA427CD}"/>
              </a:ext>
            </a:extLst>
          </p:cNvPr>
          <p:cNvCxnSpPr/>
          <p:nvPr/>
        </p:nvCxnSpPr>
        <p:spPr>
          <a:xfrm flipH="1" flipV="1">
            <a:off x="2690191" y="1060069"/>
            <a:ext cx="2080591" cy="336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4F3DF5D9-2399-45B1-8B32-F98432890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78" y="2115792"/>
            <a:ext cx="6168887" cy="346999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D1FE236-5357-4578-9454-41A2EAD6C901}"/>
              </a:ext>
            </a:extLst>
          </p:cNvPr>
          <p:cNvSpPr txBox="1"/>
          <p:nvPr/>
        </p:nvSpPr>
        <p:spPr>
          <a:xfrm>
            <a:off x="448672" y="5764285"/>
            <a:ext cx="4863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Легализација? Да или не?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0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1F7E1F-A215-4AB6-9909-AEBE842D0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816951" cy="8247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5. </a:t>
            </a:r>
            <a:r>
              <a:rPr lang="sr-Cyrl-RS" dirty="0">
                <a:solidFill>
                  <a:schemeClr val="tx1"/>
                </a:solidFill>
                <a:latin typeface="Corbel" panose="020B0503020204020204" pitchFamily="34" charset="0"/>
              </a:rPr>
              <a:t>Кафа</a:t>
            </a:r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CB63DBB-0E0C-48B1-9B47-CD220A683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85" y="1673524"/>
            <a:ext cx="12025223" cy="4627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sr-Cyrl-RS" dirty="0">
                <a:solidFill>
                  <a:schemeClr val="tx1"/>
                </a:solidFill>
              </a:rPr>
              <a:t>Кафа, најпопуларније и најчешће конзумирано пиће, јесте један од прехрамбених производа којим се највише тргује у свету.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44" y="4385903"/>
            <a:ext cx="4953000" cy="21621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5276" y="2303254"/>
            <a:ext cx="5969480" cy="17942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dirty="0"/>
              <a:t>Потенцијални ризици конзумирања кафе подразумевају појаву анксиозности, несанице, лупање срца, као и губитак коштане масе и повећан ризик од прелома.</a:t>
            </a:r>
          </a:p>
          <a:p>
            <a:pPr algn="ctr"/>
            <a:endParaRPr lang="en-US" dirty="0"/>
          </a:p>
        </p:txBody>
      </p:sp>
      <p:pic>
        <p:nvPicPr>
          <p:cNvPr id="6146" name="Picture 2" descr="Coffee Cup Made Of Cofee Beans Stock Photo, Picture And Royalty Free Image.  Image 4778240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694" y="4385903"/>
            <a:ext cx="2209800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5858" y="2409278"/>
            <a:ext cx="3834273" cy="395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701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BE62C-5D55-47B9-BC28-0DDC6073A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644697"/>
          </a:xfrm>
        </p:spPr>
        <p:txBody>
          <a:bodyPr/>
          <a:lstStyle/>
          <a:p>
            <a:r>
              <a:rPr lang="sr-Cyrl-RS" dirty="0">
                <a:latin typeface="Corbel" panose="020B0503020204020204" pitchFamily="34" charset="0"/>
              </a:rPr>
              <a:t>Производња кафе</a:t>
            </a:r>
            <a:endParaRPr lang="en-US" dirty="0">
              <a:latin typeface="Corbel" panose="020B0503020204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2750B-B46A-4BFD-9B09-58B8283C3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3" y="2711800"/>
            <a:ext cx="5284770" cy="321454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sr-Cyrl-RS" u="sng" dirty="0"/>
              <a:t>ЗАНИМЉИВОСТ:</a:t>
            </a:r>
          </a:p>
          <a:p>
            <a:r>
              <a:rPr lang="sr-Cyrl-RS" dirty="0"/>
              <a:t>Услед пада цене кафе, кашњења у сертификацији органских зрна, фармери у Перуу напуштају своје фарме и одлазе да раде на плантажама коке. </a:t>
            </a:r>
            <a:endParaRPr lang="en-US" dirty="0"/>
          </a:p>
          <a:p>
            <a:r>
              <a:rPr lang="sr-Cyrl-RS" dirty="0"/>
              <a:t>„Не грешимо ми који гајимо коку, већ они који купују кокаин</a:t>
            </a:r>
            <a:r>
              <a:rPr lang="en-US" dirty="0"/>
              <a:t>.</a:t>
            </a:r>
            <a:r>
              <a:rPr lang="sr-Cyrl-RS" dirty="0"/>
              <a:t>“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81192" y="1890876"/>
            <a:ext cx="6932416" cy="7229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dirty="0"/>
              <a:t>Узгајање у сенци дрвета против узгајања на сунцу (на плантажама).</a:t>
            </a:r>
            <a:endParaRPr lang="en-US" dirty="0"/>
          </a:p>
        </p:txBody>
      </p:sp>
      <p:pic>
        <p:nvPicPr>
          <p:cNvPr id="7170" name="Picture 2" descr="Drop in Peru coffee production - Miko Coffee Hung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267" y="702156"/>
            <a:ext cx="4150683" cy="221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ow Important is the Coffee Industry to the World's Economy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226" y="3459877"/>
            <a:ext cx="17430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1018" y="3079596"/>
            <a:ext cx="3322358" cy="337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0424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1F7E1F-A215-4AB6-9909-AEBE842D0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3826906" cy="9368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6.</a:t>
            </a:r>
            <a:r>
              <a:rPr lang="sr-Cyrl-RS" dirty="0">
                <a:solidFill>
                  <a:schemeClr val="tx1"/>
                </a:solidFill>
                <a:latin typeface="Corbel" panose="020B050302020402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orbel" panose="020B0503020204020204" pitchFamily="34" charset="0"/>
              </a:rPr>
              <a:t>E</a:t>
            </a:r>
            <a:r>
              <a:rPr lang="sr-Cyrl-RS" dirty="0">
                <a:solidFill>
                  <a:schemeClr val="tx1"/>
                </a:solidFill>
                <a:latin typeface="Corbel" panose="020B0503020204020204" pitchFamily="34" charset="0"/>
              </a:rPr>
              <a:t>нергетска пића</a:t>
            </a:r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1192" y="2044460"/>
            <a:ext cx="7208461" cy="6814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dirty="0"/>
              <a:t>- Енергетска пића подразумевају пића која у себи садрже кофеин, таурин, витамине, биљне суплементе, шећер или заслађиваче.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1192" y="3303916"/>
            <a:ext cx="3041903" cy="30019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u="sng" dirty="0"/>
              <a:t>Њихова намена је за: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побољшање енергије,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губитак тежине,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издржљивост,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за различите спортске перформансе и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за концентрацију. </a:t>
            </a:r>
            <a:endParaRPr lang="en-US" dirty="0"/>
          </a:p>
        </p:txBody>
      </p:sp>
      <p:pic>
        <p:nvPicPr>
          <p:cNvPr id="8194" name="Picture 2" descr="Guarana Fruit Banque d'image et photos - Alam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2"/>
          <a:stretch/>
        </p:blipFill>
        <p:spPr bwMode="auto">
          <a:xfrm>
            <a:off x="8282969" y="726326"/>
            <a:ext cx="2959620" cy="267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What's In Your Cup? Dangers Associated With Energy Drinks | Electrical  Contractor Magaz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809" y="3405725"/>
            <a:ext cx="3749910" cy="250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4828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72961"/>
          </a:xfrm>
        </p:spPr>
        <p:txBody>
          <a:bodyPr/>
          <a:lstStyle/>
          <a:p>
            <a:r>
              <a:rPr lang="sr-Cyrl-RS" u="sng" dirty="0">
                <a:latin typeface="+mn-lt"/>
              </a:rPr>
              <a:t>Штетност енергетских пића</a:t>
            </a:r>
            <a:endParaRPr lang="en-US" u="sng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1192" y="2009955"/>
            <a:ext cx="3145419" cy="334704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u="sng" dirty="0"/>
              <a:t>Предозирање доводи до: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оштећења јетре,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отказивање бубрега,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до дисајних поремећаја,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напада,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тахикардије,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срчане аритмије,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хипертензије,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срчане инсуфицинтације и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до смрти. </a:t>
            </a:r>
            <a:endParaRPr lang="en-US" dirty="0"/>
          </a:p>
        </p:txBody>
      </p:sp>
      <p:pic>
        <p:nvPicPr>
          <p:cNvPr id="9220" name="Picture 4" descr="No Energy Drinks by JackieDolamoreFan on Deviant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795" y="1736618"/>
            <a:ext cx="2069711" cy="181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068792" y="3778369"/>
            <a:ext cx="4054415" cy="23722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u="sng" dirty="0"/>
              <a:t>Други нежељени ефекти се односе на</a:t>
            </a:r>
            <a:r>
              <a:rPr lang="sr-Cyrl-RS" dirty="0"/>
              <a:t>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 повраћање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болове у стомаку,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халуцинације,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повећани притисак,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парализа,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промењена свест и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укоченост.</a:t>
            </a:r>
            <a:endParaRPr lang="en-US" dirty="0"/>
          </a:p>
        </p:txBody>
      </p:sp>
      <p:pic>
        <p:nvPicPr>
          <p:cNvPr id="9222" name="Picture 6" descr="Work | Energy Drinks Infograph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840" y="752654"/>
            <a:ext cx="3057525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429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F782D-29A0-45EC-83EF-8523EABDE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15827"/>
          </a:xfrm>
        </p:spPr>
        <p:txBody>
          <a:bodyPr/>
          <a:lstStyle/>
          <a:p>
            <a:r>
              <a:rPr lang="sr-Cyrl-RS" b="1" dirty="0"/>
              <a:t>3. Брза храна, грицкалице и газирани напици.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C4B2A-5047-4710-8CC4-34FD74A88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287" y="1656941"/>
            <a:ext cx="11029615" cy="4929389"/>
          </a:xfrm>
        </p:spPr>
        <p:txBody>
          <a:bodyPr>
            <a:normAutofit/>
          </a:bodyPr>
          <a:lstStyle/>
          <a:p>
            <a:r>
              <a:rPr lang="sr-Cyrl-RS" dirty="0"/>
              <a:t>Брз и динамичан начин живота = брза храна.</a:t>
            </a:r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Привлачан мирис и укус, ниска цена, примамљива понуда &gt; засићене масне киселине, шећер и со.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403EE7-BFA3-4060-9FDA-C81AF2F864B9}"/>
              </a:ext>
            </a:extLst>
          </p:cNvPr>
          <p:cNvSpPr/>
          <p:nvPr/>
        </p:nvSpPr>
        <p:spPr>
          <a:xfrm>
            <a:off x="463825" y="821635"/>
            <a:ext cx="9369288" cy="7158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FDB16F-6C45-4E0A-B049-55E550ABD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86" y="2446062"/>
            <a:ext cx="3154019" cy="335114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3BB0C94-A4D4-4F3C-87DE-B9BF05446710}"/>
              </a:ext>
            </a:extLst>
          </p:cNvPr>
          <p:cNvSpPr/>
          <p:nvPr/>
        </p:nvSpPr>
        <p:spPr>
          <a:xfrm>
            <a:off x="821635" y="5446435"/>
            <a:ext cx="3750365" cy="477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EA6858D-585D-4EDF-9362-E42067012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334" y="2661201"/>
            <a:ext cx="4023519" cy="2819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897F08A-4E8D-4B59-B4DF-7AF873C8C8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3656" y="2756452"/>
            <a:ext cx="3873057" cy="268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68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620FB9-E85C-4A0E-8566-4A7FEDA0B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02418" y="686869"/>
            <a:ext cx="5146244" cy="6171131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B582E4-DDB3-4B2F-854D-26188A4FB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791" y="686869"/>
            <a:ext cx="6096000" cy="29146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376B1E-FCA1-47E1-934B-8001CD849A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791" y="3601519"/>
            <a:ext cx="6096000" cy="3256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478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72F803-82CB-42E1-8AD6-2EE1E396A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42331"/>
          </a:xfrm>
        </p:spPr>
        <p:txBody>
          <a:bodyPr/>
          <a:lstStyle/>
          <a:p>
            <a:r>
              <a:rPr lang="sr-Cyrl-RS" b="1" dirty="0"/>
              <a:t>ЗАКЉУЧАК.</a:t>
            </a:r>
            <a:endParaRPr lang="en-US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5104A6-F4C6-4C41-8B73-1E34C1DF6167}"/>
              </a:ext>
            </a:extLst>
          </p:cNvPr>
          <p:cNvSpPr/>
          <p:nvPr/>
        </p:nvSpPr>
        <p:spPr>
          <a:xfrm>
            <a:off x="484614" y="834786"/>
            <a:ext cx="3803374" cy="7423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299300" y="2546830"/>
            <a:ext cx="9500308" cy="6987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RS" dirty="0"/>
              <a:t>- Правилан и здрав унос хране и пића је један од најважнијих проблема савременог човека.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299300" y="3426551"/>
            <a:ext cx="10854655" cy="216691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dirty="0"/>
              <a:t>Обрађене индустрије су имале успоне и падове у зависности од многобројних околности, попут: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развијености земље,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животног стандарда,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географске локације,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дистрибуције производа,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спољнотрговинских односа,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r-Cyrl-RS" dirty="0"/>
              <a:t>развијеној свести становништва о штетности пољопривредно-прехрамбених производа који лоше утичу на здравље људи.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299300" y="5774450"/>
            <a:ext cx="10653623" cy="59522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sr-Cyrl-RS" dirty="0"/>
              <a:t>Конзумација штетних пољопривредно-прехрамбених производа треба у потпуности избацити или да се бар смањи на минимални ниво. </a:t>
            </a:r>
            <a:endParaRPr lang="en-US" dirty="0"/>
          </a:p>
        </p:txBody>
      </p:sp>
      <p:pic>
        <p:nvPicPr>
          <p:cNvPr id="1026" name="Picture 2" descr="Inhaltsangabe clipart 12 » Clipart St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928" y="702156"/>
            <a:ext cx="1913989" cy="233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PH | Claus G Roehrborn M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11" y="607605"/>
            <a:ext cx="2744887" cy="193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809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50EC9-7E7D-4648-AC38-2A7BCBFB2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649566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 увод.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</p:txBody>
      </p:sp>
      <p:graphicFrame>
        <p:nvGraphicFramePr>
          <p:cNvPr id="22" name="Content Placeholder 2" descr="SmartArt timeline">
            <a:extLst>
              <a:ext uri="{FF2B5EF4-FFF2-40B4-BE49-F238E27FC236}">
                <a16:creationId xmlns:a16="http://schemas.microsoft.com/office/drawing/2014/main" id="{6BF0F168-BD28-497A-AC13-24AB8C6382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343052"/>
              </p:ext>
            </p:extLst>
          </p:nvPr>
        </p:nvGraphicFramePr>
        <p:xfrm>
          <a:off x="291548" y="1908313"/>
          <a:ext cx="11595652" cy="4770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F93D916-4AD4-414A-A7D5-CCCABB3BAB9B}"/>
              </a:ext>
            </a:extLst>
          </p:cNvPr>
          <p:cNvSpPr/>
          <p:nvPr/>
        </p:nvSpPr>
        <p:spPr>
          <a:xfrm>
            <a:off x="463826" y="702156"/>
            <a:ext cx="3697357" cy="755583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34C9C2-EA09-4732-B331-829F3747F3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6296" y="3935896"/>
            <a:ext cx="3944512" cy="2132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979486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D1EB6F-DC28-4AC6-BDD3-5ABA63BF0A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9488" y="1055403"/>
            <a:ext cx="11029615" cy="36344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8800" dirty="0"/>
              <a:t>ХВАЛА НА ПАЖЊИ!</a:t>
            </a:r>
            <a:endParaRPr lang="en-US" sz="8800" dirty="0"/>
          </a:p>
        </p:txBody>
      </p:sp>
    </p:spTree>
    <p:extLst>
      <p:ext uri="{BB962C8B-B14F-4D97-AF65-F5344CB8AC3E}">
        <p14:creationId xmlns:p14="http://schemas.microsoft.com/office/powerpoint/2010/main" val="252479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52D697-E454-43BD-AF64-5159FF5D0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53914"/>
            <a:ext cx="2558823" cy="69532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  <a:latin typeface="Corbel" panose="020B0503020204020204" pitchFamily="34" charset="0"/>
              </a:rPr>
              <a:t>2. </a:t>
            </a:r>
            <a:r>
              <a:rPr lang="sr-Cyrl-RS" b="1" dirty="0">
                <a:solidFill>
                  <a:schemeClr val="tx1"/>
                </a:solidFill>
                <a:latin typeface="Corbel" panose="020B0503020204020204" pitchFamily="34" charset="0"/>
              </a:rPr>
              <a:t>Дуван</a:t>
            </a:r>
            <a:endParaRPr lang="en-US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AE1D04-4DE3-4799-B937-30E6945CEA30}"/>
              </a:ext>
            </a:extLst>
          </p:cNvPr>
          <p:cNvSpPr/>
          <p:nvPr/>
        </p:nvSpPr>
        <p:spPr>
          <a:xfrm>
            <a:off x="581192" y="1520060"/>
            <a:ext cx="10831555" cy="7690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81192" y="1510528"/>
            <a:ext cx="11167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>
                <a:latin typeface="Times New Roman" panose="02020603050405020304" pitchFamily="18" charset="0"/>
                <a:ea typeface="Calibri" panose="020F0502020204030204" pitchFamily="34" charset="0"/>
              </a:rPr>
              <a:t>- Индустрија дувана садржи делатности које се односе на узгајање дувана, производњу дуванских производа, дистрибуцију и продају.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CB63DBB-0E0C-48B1-9B47-CD220A683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07" y="2603717"/>
            <a:ext cx="4948339" cy="26138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sr-Cyrl-RS" u="sng" dirty="0"/>
              <a:t>З</a:t>
            </a:r>
            <a:r>
              <a:rPr lang="sr-Cyrl-RS" u="sng" dirty="0">
                <a:solidFill>
                  <a:schemeClr val="tx1"/>
                </a:solidFill>
              </a:rPr>
              <a:t>Значај дуванске индустрије земље зависи од: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развијености економије,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структура и географска распоређеност дуванске индустрије,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снаге дуванске индустрије у околним земљама,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биланса спољне трговине</a:t>
            </a:r>
          </a:p>
          <a:p>
            <a:pPr marL="0" indent="0">
              <a:buNone/>
            </a:pPr>
            <a:endParaRPr lang="sr-Cyrl-RS" dirty="0">
              <a:solidFill>
                <a:schemeClr val="tx1"/>
              </a:solidFill>
            </a:endParaRPr>
          </a:p>
        </p:txBody>
      </p:sp>
      <p:pic>
        <p:nvPicPr>
          <p:cNvPr id="1026" name="Picture 2" descr="Tobacco Industry High Res Stock Images | Shutterstoc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3"/>
          <a:stretch/>
        </p:blipFill>
        <p:spPr bwMode="auto">
          <a:xfrm>
            <a:off x="1469452" y="5249580"/>
            <a:ext cx="3341125" cy="153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bacco Production Meets 20% of Domestic Demand | Financial Tribu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873" y="2603717"/>
            <a:ext cx="4417103" cy="248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rowing | Tobacco Atl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873" y="5197092"/>
            <a:ext cx="3508375" cy="164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488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953BC-EA58-42F8-91C4-E6CA5475E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012" y="1574318"/>
            <a:ext cx="5599633" cy="714787"/>
          </a:xfrm>
        </p:spPr>
        <p:txBody>
          <a:bodyPr/>
          <a:lstStyle/>
          <a:p>
            <a:pPr marL="0" indent="0">
              <a:buNone/>
            </a:pPr>
            <a:r>
              <a:rPr lang="sr-Cyrl-RS" dirty="0"/>
              <a:t>У Србији је регистровано 886 произвођача дувана.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52D697-E454-43BD-AF64-5159FF5D0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15992"/>
            <a:ext cx="10719412" cy="54346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Corbel" panose="020B0503020204020204" pitchFamily="34" charset="0"/>
              </a:rPr>
              <a:t>Производња дувана и дуванских производа у србији</a:t>
            </a:r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5CB63DBB-0E0C-48B1-9B47-CD220A6831A2}"/>
              </a:ext>
            </a:extLst>
          </p:cNvPr>
          <p:cNvSpPr txBox="1">
            <a:spLocks/>
          </p:cNvSpPr>
          <p:nvPr/>
        </p:nvSpPr>
        <p:spPr>
          <a:xfrm>
            <a:off x="581193" y="2549708"/>
            <a:ext cx="4818944" cy="24363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r-Cyrl-RS" dirty="0">
                <a:solidFill>
                  <a:schemeClr val="tx1"/>
                </a:solidFill>
              </a:rPr>
              <a:t>Фактори који су утицали на дуванску индустрију:</a:t>
            </a:r>
          </a:p>
          <a:p>
            <a:r>
              <a:rPr lang="sr-Cyrl-RS" dirty="0">
                <a:solidFill>
                  <a:schemeClr val="tx1"/>
                </a:solidFill>
              </a:rPr>
              <a:t>дезинтеграција земље;</a:t>
            </a:r>
          </a:p>
          <a:p>
            <a:r>
              <a:rPr lang="sr-Cyrl-RS" dirty="0">
                <a:solidFill>
                  <a:schemeClr val="tx1"/>
                </a:solidFill>
              </a:rPr>
              <a:t>увођење трговинских санкција УН-а; </a:t>
            </a:r>
          </a:p>
          <a:p>
            <a:r>
              <a:rPr lang="sr-Cyrl-RS" dirty="0">
                <a:solidFill>
                  <a:schemeClr val="tx1"/>
                </a:solidFill>
              </a:rPr>
              <a:t>транзиција привреде; </a:t>
            </a:r>
          </a:p>
          <a:p>
            <a:r>
              <a:rPr lang="sr-Cyrl-RS" dirty="0">
                <a:solidFill>
                  <a:schemeClr val="tx1"/>
                </a:solidFill>
              </a:rPr>
              <a:t>либерализација тржишта и </a:t>
            </a:r>
          </a:p>
          <a:p>
            <a:r>
              <a:rPr lang="sr-Cyrl-RS" dirty="0">
                <a:solidFill>
                  <a:schemeClr val="tx1"/>
                </a:solidFill>
              </a:rPr>
              <a:t>Приватизација.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AE1D04-4DE3-4799-B937-30E6945CEA30}"/>
              </a:ext>
            </a:extLst>
          </p:cNvPr>
          <p:cNvSpPr/>
          <p:nvPr/>
        </p:nvSpPr>
        <p:spPr>
          <a:xfrm>
            <a:off x="581192" y="1520060"/>
            <a:ext cx="4948339" cy="7690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898" y="3568917"/>
            <a:ext cx="5594643" cy="2875961"/>
          </a:xfrm>
          <a:prstGeom prst="rect">
            <a:avLst/>
          </a:prstGeom>
        </p:spPr>
      </p:pic>
      <p:pic>
        <p:nvPicPr>
          <p:cNvPr id="3074" name="Picture 2" descr="Premium Vector | Tobacco for cigarette production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986" y="1371889"/>
            <a:ext cx="3526591" cy="208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obacco production also damages the environm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92" y="5111411"/>
            <a:ext cx="3898838" cy="1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497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>
            <a:extLst>
              <a:ext uri="{FF2B5EF4-FFF2-40B4-BE49-F238E27FC236}">
                <a16:creationId xmlns:a16="http://schemas.microsoft.com/office/drawing/2014/main" id="{0F52D697-E454-43BD-AF64-5159FF5D0158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sr-Cyrl-RS" dirty="0">
                <a:solidFill>
                  <a:schemeClr val="tx1"/>
                </a:solidFill>
                <a:latin typeface="Corbel" panose="020B0503020204020204" pitchFamily="34" charset="0"/>
              </a:rPr>
              <a:t>Запосленост и продаја цигарета</a:t>
            </a:r>
            <a:endParaRPr lang="en-US" dirty="0">
              <a:solidFill>
                <a:schemeClr val="tx1"/>
              </a:solidFill>
              <a:latin typeface="Corbel" panose="020B0503020204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AE1D04-4DE3-4799-B937-30E6945CE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038939"/>
            <a:ext cx="6363071" cy="7215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marL="0" indent="0">
              <a:buNone/>
            </a:pPr>
            <a:r>
              <a:rPr lang="sr-Cyrl-RS" dirty="0">
                <a:solidFill>
                  <a:schemeClr val="tx1"/>
                </a:solidFill>
              </a:rPr>
              <a:t>У Србији је од 2016. до 2018. године дошло до пада потрошње цигарета за 50% односно, дошло је до пада са 1,29 милиона на 655 хиљада паклица годишње.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38" y="2911620"/>
            <a:ext cx="6219825" cy="3390900"/>
          </a:xfrm>
          <a:prstGeom prst="rect">
            <a:avLst/>
          </a:prstGeom>
        </p:spPr>
      </p:pic>
      <p:pic>
        <p:nvPicPr>
          <p:cNvPr id="2052" name="Picture 4" descr="WTO ruling kills cigarette printing - Sprin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365" y="4230391"/>
            <a:ext cx="3916394" cy="207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10 Fast Facts for World No Tobacco Day - Medical Associates of Northwest  Arkans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522" y="2117724"/>
            <a:ext cx="3654455" cy="2028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435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u="sng" dirty="0">
                <a:latin typeface="Corbel" panose="020B0503020204020204" pitchFamily="34" charset="0"/>
              </a:rPr>
              <a:t>Јавни приходи од опорезивања дуванских производа</a:t>
            </a:r>
            <a:r>
              <a:rPr lang="en-US" u="sng" dirty="0">
                <a:latin typeface="Corbel" panose="020B0503020204020204" pitchFamily="34" charset="0"/>
              </a:rPr>
              <a:t> </a:t>
            </a:r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5CB63DBB-0E0C-48B1-9B47-CD220A6831A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81192" y="2710249"/>
            <a:ext cx="4944965" cy="26171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306000" indent="-30600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30000" indent="-30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0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24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602000" indent="-234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Char char=""/>
              <a:defRPr sz="1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5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  <a:defRPr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sr-Cyrl-RS" sz="2000" dirty="0">
                <a:solidFill>
                  <a:schemeClr val="tx1"/>
                </a:solidFill>
              </a:rPr>
              <a:t>Јавни приходи од акциза на дуванске производе расту од 2005.године и износе око 106</a:t>
            </a:r>
            <a:r>
              <a:rPr lang="sr-Latn-RS" sz="2000" dirty="0">
                <a:solidFill>
                  <a:schemeClr val="tx1"/>
                </a:solidFill>
              </a:rPr>
              <a:t> </a:t>
            </a:r>
            <a:r>
              <a:rPr lang="sr-Cyrl-RS" sz="2000" dirty="0">
                <a:solidFill>
                  <a:schemeClr val="tx1"/>
                </a:solidFill>
              </a:rPr>
              <a:t>милијарди динара 2019.године. Изузетак је само 2014.године.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7603" y="2422743"/>
            <a:ext cx="5335466" cy="3055352"/>
          </a:xfrm>
          <a:prstGeom prst="rect">
            <a:avLst/>
          </a:prstGeom>
        </p:spPr>
      </p:pic>
      <p:sp>
        <p:nvSpPr>
          <p:cNvPr id="7" name="AutoShape 2" descr="An open letter to the Financial Secretary to increase tobacco excise tax -  Clear The Air News Tobacco Blog – Clear The Air News Tobacco Blo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 descr="An open letter to the Financial Secretary to increase tobacco excise tax -  Clear The Air News Tobacco Blog – Clear The Air News Tobacco Blo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050" y="702156"/>
            <a:ext cx="921799" cy="220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540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29829"/>
          </a:xfrm>
        </p:spPr>
        <p:txBody>
          <a:bodyPr/>
          <a:lstStyle/>
          <a:p>
            <a:r>
              <a:rPr lang="sr-Cyrl-RS" u="sng" dirty="0"/>
              <a:t>Штетност дувана по људско здравље</a:t>
            </a:r>
            <a:endParaRPr lang="en-US" u="sng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B63DBB-0E0C-48B1-9B47-CD220A6831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473" y="2406710"/>
            <a:ext cx="3878665" cy="35455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marL="0" indent="0">
              <a:buNone/>
            </a:pPr>
            <a:r>
              <a:rPr lang="sr-Cyrl-RS" dirty="0">
                <a:solidFill>
                  <a:schemeClr val="tx1"/>
                </a:solidFill>
              </a:rPr>
              <a:t>Пушење изазива: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канцерогене болести;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кардиоваскуларне болести;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аутоимуне болести;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коштане болести;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очне болести;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оралне и зубне болести;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леукемију и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r-Cyrl-RS" dirty="0">
                <a:solidFill>
                  <a:schemeClr val="tx1"/>
                </a:solidFill>
              </a:rPr>
              <a:t>неплодност.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8434011" y="1297379"/>
            <a:ext cx="3291840" cy="29819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2421" y="1656212"/>
            <a:ext cx="3629025" cy="2990850"/>
          </a:xfrm>
          <a:prstGeom prst="rect">
            <a:avLst/>
          </a:prstGeom>
        </p:spPr>
      </p:pic>
      <p:pic>
        <p:nvPicPr>
          <p:cNvPr id="5126" name="Picture 6" descr="Tobacco Worse Than Cocaine? – Neuroanthropolog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9804" y="4730275"/>
            <a:ext cx="2811433" cy="1710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Smoke Free Workplace Program | Ohio Department of Healt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993" y="5201728"/>
            <a:ext cx="3495675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238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6F993-F275-49F8-A090-7F431F85E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636314"/>
          </a:xfrm>
        </p:spPr>
        <p:txBody>
          <a:bodyPr/>
          <a:lstStyle/>
          <a:p>
            <a:r>
              <a:rPr lang="en-US" b="1" dirty="0"/>
              <a:t>3</a:t>
            </a:r>
            <a:r>
              <a:rPr lang="sr-Cyrl-RS" b="1" dirty="0"/>
              <a:t>. алкохол. 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F1C0D-63D1-4818-B385-6394E405F4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322" y="3052345"/>
            <a:ext cx="4746182" cy="1886579"/>
          </a:xfrm>
        </p:spPr>
        <p:txBody>
          <a:bodyPr/>
          <a:lstStyle/>
          <a:p>
            <a:r>
              <a:rPr lang="sr-Cyrl-RS" dirty="0"/>
              <a:t>Производња пива и кваса.</a:t>
            </a:r>
          </a:p>
          <a:p>
            <a:r>
              <a:rPr lang="sr-Cyrl-RS" dirty="0"/>
              <a:t>Производња вина.</a:t>
            </a:r>
          </a:p>
          <a:p>
            <a:r>
              <a:rPr lang="sr-Cyrl-RS" dirty="0"/>
              <a:t>Производња жестоких алкохолних пића. 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52D697-E454-43BD-AF64-5159FF5D0158}"/>
              </a:ext>
            </a:extLst>
          </p:cNvPr>
          <p:cNvSpPr/>
          <p:nvPr/>
        </p:nvSpPr>
        <p:spPr>
          <a:xfrm>
            <a:off x="437322" y="702156"/>
            <a:ext cx="3723861" cy="76904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B63DBB-0E0C-48B1-9B47-CD220A6831A2}"/>
              </a:ext>
            </a:extLst>
          </p:cNvPr>
          <p:cNvSpPr/>
          <p:nvPr/>
        </p:nvSpPr>
        <p:spPr>
          <a:xfrm>
            <a:off x="437322" y="3114366"/>
            <a:ext cx="5342530" cy="17625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518025-1AD3-46D6-A572-300CECF417C7}"/>
              </a:ext>
            </a:extLst>
          </p:cNvPr>
          <p:cNvSpPr txBox="1"/>
          <p:nvPr/>
        </p:nvSpPr>
        <p:spPr>
          <a:xfrm>
            <a:off x="437322" y="1901777"/>
            <a:ext cx="10906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грана прехрамбене индустрије која се бави прерадом воћа, житарица и винове лозе и производњом алкохолних пића. 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AE1D04-4DE3-4799-B937-30E6945CEA30}"/>
              </a:ext>
            </a:extLst>
          </p:cNvPr>
          <p:cNvSpPr/>
          <p:nvPr/>
        </p:nvSpPr>
        <p:spPr>
          <a:xfrm>
            <a:off x="437322" y="1901777"/>
            <a:ext cx="10747513" cy="7690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D0A774-921D-49FF-A016-9F58EF94A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060" y="2895809"/>
            <a:ext cx="5795618" cy="32600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D0325D-73CF-4C33-997E-18E0212065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036" y="4938924"/>
            <a:ext cx="1865376" cy="18653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E318E6-6F9C-4595-B72E-034EFC048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587" y="4938924"/>
            <a:ext cx="1865376" cy="186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977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59D54-9A57-4FE6-BA37-0297521770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165" y="985829"/>
            <a:ext cx="5011225" cy="2443171"/>
          </a:xfrm>
        </p:spPr>
        <p:txBody>
          <a:bodyPr/>
          <a:lstStyle/>
          <a:p>
            <a:r>
              <a:rPr lang="sr-Cyrl-RS" dirty="0"/>
              <a:t>Сегментација тржишта алкохолних пића: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Демографска,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Географска,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Психографска,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Према понашању.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9ADD11-19E5-459E-9AF7-2FC6A757070B}"/>
              </a:ext>
            </a:extLst>
          </p:cNvPr>
          <p:cNvSpPr/>
          <p:nvPr/>
        </p:nvSpPr>
        <p:spPr>
          <a:xfrm>
            <a:off x="422165" y="985829"/>
            <a:ext cx="6720757" cy="2963319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294704-0080-4C0A-8179-DCAB1FD0E64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543" y="1660563"/>
            <a:ext cx="8161984" cy="4858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76D560-D753-4A5A-90AC-41A25DA30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696" y="2385391"/>
            <a:ext cx="7483109" cy="40238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DD415F-CE16-47A1-A330-6EC00B57C9EE}"/>
              </a:ext>
            </a:extLst>
          </p:cNvPr>
          <p:cNvSpPr txBox="1"/>
          <p:nvPr/>
        </p:nvSpPr>
        <p:spPr>
          <a:xfrm>
            <a:off x="220722" y="4103005"/>
            <a:ext cx="356182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Вино = 4,31 литре по особи,</a:t>
            </a:r>
            <a:endParaRPr lang="sr-Latn-RS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sr-Cyrl-R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Пиво = </a:t>
            </a:r>
            <a:r>
              <a:rPr lang="sr-Latn-R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2,93 </a:t>
            </a:r>
            <a:r>
              <a:rPr lang="sr-Cyrl-R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литре по особи</a:t>
            </a:r>
            <a:endParaRPr lang="sr-Latn-RS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sr-Cyrl-R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Остало</a:t>
            </a:r>
            <a:r>
              <a:rPr lang="sr-Latn-R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= 2,32  </a:t>
            </a:r>
            <a:r>
              <a:rPr lang="sr-Cyrl-R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литре по особи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75959662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Aspect">
      <a:dk1>
        <a:sysClr val="windowText" lastClr="000000"/>
      </a:dk1>
      <a:lt1>
        <a:sysClr val="window" lastClr="FFFFFF"/>
      </a:lt1>
      <a:dk2>
        <a:srgbClr val="585753"/>
      </a:dk2>
      <a:lt2>
        <a:srgbClr val="EBDDC3"/>
      </a:lt2>
      <a:accent1>
        <a:srgbClr val="71B9E4"/>
      </a:accent1>
      <a:accent2>
        <a:srgbClr val="E25D3C"/>
      </a:accent2>
      <a:accent3>
        <a:srgbClr val="BDB59D"/>
      </a:accent3>
      <a:accent4>
        <a:srgbClr val="A5AB81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Dividend">
      <a:majorFont>
        <a:latin typeface="Franklin Gothic Demi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Override1.xml><?xml version="1.0" encoding="utf-8"?>
<a:themeOverride xmlns:a="http://schemas.openxmlformats.org/drawingml/2006/main">
  <a:clrScheme name="DividendVTI">
    <a:dk1>
      <a:sysClr val="windowText" lastClr="000000"/>
    </a:dk1>
    <a:lt1>
      <a:sysClr val="window" lastClr="FFFFFF"/>
    </a:lt1>
    <a:dk2>
      <a:srgbClr val="3D3D3D"/>
    </a:dk2>
    <a:lt2>
      <a:srgbClr val="EBEBEB"/>
    </a:lt2>
    <a:accent1>
      <a:srgbClr val="ED8428"/>
    </a:accent1>
    <a:accent2>
      <a:srgbClr val="E6C46D"/>
    </a:accent2>
    <a:accent3>
      <a:srgbClr val="537685"/>
    </a:accent3>
    <a:accent4>
      <a:srgbClr val="969FA7"/>
    </a:accent4>
    <a:accent5>
      <a:srgbClr val="A9C37C"/>
    </a:accent5>
    <a:accent6>
      <a:srgbClr val="5A8071"/>
    </a:accent6>
    <a:hlink>
      <a:srgbClr val="828282"/>
    </a:hlink>
    <a:folHlink>
      <a:srgbClr val="A5A5A5"/>
    </a:folHlink>
  </a:clrScheme>
</a:themeOverride>
</file>

<file path=ppt/theme/themeOverride2.xml><?xml version="1.0" encoding="utf-8"?>
<a:themeOverride xmlns:a="http://schemas.openxmlformats.org/drawingml/2006/main">
  <a:clrScheme name="DividendVTI">
    <a:dk1>
      <a:sysClr val="windowText" lastClr="000000"/>
    </a:dk1>
    <a:lt1>
      <a:sysClr val="window" lastClr="FFFFFF"/>
    </a:lt1>
    <a:dk2>
      <a:srgbClr val="3D3D3D"/>
    </a:dk2>
    <a:lt2>
      <a:srgbClr val="EBEBEB"/>
    </a:lt2>
    <a:accent1>
      <a:srgbClr val="ED8428"/>
    </a:accent1>
    <a:accent2>
      <a:srgbClr val="E6C46D"/>
    </a:accent2>
    <a:accent3>
      <a:srgbClr val="537685"/>
    </a:accent3>
    <a:accent4>
      <a:srgbClr val="969FA7"/>
    </a:accent4>
    <a:accent5>
      <a:srgbClr val="A9C37C"/>
    </a:accent5>
    <a:accent6>
      <a:srgbClr val="5A8071"/>
    </a:accent6>
    <a:hlink>
      <a:srgbClr val="828282"/>
    </a:hlink>
    <a:folHlink>
      <a:srgbClr val="A5A5A5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CDF95FD5-1F25-4FA5-84C8-2AB1AFB896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8C6403A-684A-431F-8F36-A24C99E286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455B2D-BAB7-438A-85DA-0266A24CB79F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{381513F9-D60D-4E77-A9EA-B2998E7BE2B4}tf11964407_win32</Template>
  <TotalTime>526</TotalTime>
  <Words>705</Words>
  <Application>Microsoft Office PowerPoint</Application>
  <PresentationFormat>Widescreen</PresentationFormat>
  <Paragraphs>128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Corbel</vt:lpstr>
      <vt:lpstr>Franklin Gothic Book</vt:lpstr>
      <vt:lpstr>Franklin Gothic Demi</vt:lpstr>
      <vt:lpstr>Gill Sans MT</vt:lpstr>
      <vt:lpstr>Times New Roman</vt:lpstr>
      <vt:lpstr>Wingdings</vt:lpstr>
      <vt:lpstr>Wingdings 2</vt:lpstr>
      <vt:lpstr>DividendVTI</vt:lpstr>
      <vt:lpstr>ПРОИЗВОДЊА ПОЉОПРИВРЕДНО-ПРЕХРАМБЕНИХ ПРОИЗВОДА ШТЕТНИХ ПО ЗДРАВЉЕ ЉУДИ – ЕКОНОМСКИ И ЕТИЧКИ РАЗЛОЗИ</vt:lpstr>
      <vt:lpstr>1. увод. </vt:lpstr>
      <vt:lpstr>2. Дуван</vt:lpstr>
      <vt:lpstr>Производња дувана и дуванских производа у србији</vt:lpstr>
      <vt:lpstr>Запосленост и продаја цигарета</vt:lpstr>
      <vt:lpstr>Јавни приходи од опорезивања дуванских производа </vt:lpstr>
      <vt:lpstr>Штетност дувана по људско здравље</vt:lpstr>
      <vt:lpstr>3. алкохол. </vt:lpstr>
      <vt:lpstr>PowerPoint Presentation</vt:lpstr>
      <vt:lpstr>Профил потрошача алкохола</vt:lpstr>
      <vt:lpstr>4.Индустрија конопље. </vt:lpstr>
      <vt:lpstr>Тхц и цбд</vt:lpstr>
      <vt:lpstr>5. Кафа</vt:lpstr>
      <vt:lpstr>Производња кафе</vt:lpstr>
      <vt:lpstr>6. Eнергетска пића</vt:lpstr>
      <vt:lpstr>Штетност енергетских пића</vt:lpstr>
      <vt:lpstr>3. Брза храна, грицкалице и газирани напици.</vt:lpstr>
      <vt:lpstr>PowerPoint Presentation</vt:lpstr>
      <vt:lpstr>ЗАКЉУЧАК.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ПРОИЗВОДЊА ПОЉОПРИВРЕДНО-ПРЕХРАМБЕНИХ ПРОИЗВОДА ШТЕТНИХ ПО ЗДРАВЉЕ ЉУДИ – ЕКОНОМСКИ И ЕТИЧКИ РАЗЛОЗИ</dc:title>
  <dc:creator>Bojana</dc:creator>
  <cp:lastModifiedBy>Bojana</cp:lastModifiedBy>
  <cp:revision>29</cp:revision>
  <dcterms:created xsi:type="dcterms:W3CDTF">2021-05-15T09:19:13Z</dcterms:created>
  <dcterms:modified xsi:type="dcterms:W3CDTF">2021-05-16T17:30:49Z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