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73"/>
  </p:notesMasterIdLst>
  <p:sldIdLst>
    <p:sldId id="256" r:id="rId5"/>
    <p:sldId id="261" r:id="rId6"/>
    <p:sldId id="260" r:id="rId7"/>
    <p:sldId id="259" r:id="rId8"/>
    <p:sldId id="366" r:id="rId9"/>
    <p:sldId id="268" r:id="rId10"/>
    <p:sldId id="354" r:id="rId11"/>
    <p:sldId id="35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4" r:id="rId20"/>
    <p:sldId id="285" r:id="rId21"/>
    <p:sldId id="286" r:id="rId22"/>
    <p:sldId id="287" r:id="rId23"/>
    <p:sldId id="290" r:id="rId24"/>
    <p:sldId id="305" r:id="rId25"/>
    <p:sldId id="347" r:id="rId26"/>
    <p:sldId id="291" r:id="rId27"/>
    <p:sldId id="292" r:id="rId28"/>
    <p:sldId id="294" r:id="rId29"/>
    <p:sldId id="295" r:id="rId30"/>
    <p:sldId id="296" r:id="rId31"/>
    <p:sldId id="297" r:id="rId32"/>
    <p:sldId id="299" r:id="rId33"/>
    <p:sldId id="301" r:id="rId34"/>
    <p:sldId id="302" r:id="rId35"/>
    <p:sldId id="303" r:id="rId36"/>
    <p:sldId id="309" r:id="rId37"/>
    <p:sldId id="311" r:id="rId38"/>
    <p:sldId id="310" r:id="rId39"/>
    <p:sldId id="316" r:id="rId40"/>
    <p:sldId id="317" r:id="rId41"/>
    <p:sldId id="318" r:id="rId42"/>
    <p:sldId id="319" r:id="rId43"/>
    <p:sldId id="320" r:id="rId44"/>
    <p:sldId id="321" r:id="rId45"/>
    <p:sldId id="322" r:id="rId46"/>
    <p:sldId id="323" r:id="rId47"/>
    <p:sldId id="324" r:id="rId48"/>
    <p:sldId id="325" r:id="rId49"/>
    <p:sldId id="326" r:id="rId50"/>
    <p:sldId id="328" r:id="rId51"/>
    <p:sldId id="330" r:id="rId52"/>
    <p:sldId id="363" r:id="rId53"/>
    <p:sldId id="364" r:id="rId54"/>
    <p:sldId id="257" r:id="rId55"/>
    <p:sldId id="263" r:id="rId56"/>
    <p:sldId id="266" r:id="rId57"/>
    <p:sldId id="265" r:id="rId58"/>
    <p:sldId id="365" r:id="rId59"/>
    <p:sldId id="335" r:id="rId60"/>
    <p:sldId id="332" r:id="rId61"/>
    <p:sldId id="333" r:id="rId62"/>
    <p:sldId id="334" r:id="rId63"/>
    <p:sldId id="336" r:id="rId64"/>
    <p:sldId id="337" r:id="rId65"/>
    <p:sldId id="339" r:id="rId66"/>
    <p:sldId id="338" r:id="rId67"/>
    <p:sldId id="340" r:id="rId68"/>
    <p:sldId id="341" r:id="rId69"/>
    <p:sldId id="342" r:id="rId70"/>
    <p:sldId id="343" r:id="rId71"/>
    <p:sldId id="258" r:id="rId7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presProps" Target="presProp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theme" Target="theme/theme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zaglavlj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3" name="Čuvar mesta za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27C73A-6DF0-4C5B-A4E2-E464176E7342}" type="datetimeFigureOut">
              <a:rPr lang="sr-Latn-RS" smtClean="0"/>
              <a:t>28.2.2022</a:t>
            </a:fld>
            <a:endParaRPr lang="sr-Latn-RS"/>
          </a:p>
        </p:txBody>
      </p:sp>
      <p:sp>
        <p:nvSpPr>
          <p:cNvPr id="4" name="Čuvar mesta za sliku na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r-Latn-RS"/>
          </a:p>
        </p:txBody>
      </p:sp>
      <p:sp>
        <p:nvSpPr>
          <p:cNvPr id="5" name="Čuvar mesta za napomen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r-Latn-RS"/>
              <a:t>Uredite stil teksta mastera</a:t>
            </a:r>
          </a:p>
          <a:p>
            <a:pPr lvl="1"/>
            <a:r>
              <a:rPr lang="sr-Latn-RS"/>
              <a:t>Drugi nivo</a:t>
            </a:r>
          </a:p>
          <a:p>
            <a:pPr lvl="2"/>
            <a:r>
              <a:rPr lang="sr-Latn-RS"/>
              <a:t>Treći nivo</a:t>
            </a:r>
          </a:p>
          <a:p>
            <a:pPr lvl="3"/>
            <a:r>
              <a:rPr lang="sr-Latn-RS"/>
              <a:t>Četvrti nivo</a:t>
            </a:r>
          </a:p>
          <a:p>
            <a:pPr lvl="4"/>
            <a:r>
              <a:rPr lang="sr-Latn-RS"/>
              <a:t>Peti nivo</a:t>
            </a:r>
          </a:p>
        </p:txBody>
      </p:sp>
      <p:sp>
        <p:nvSpPr>
          <p:cNvPr id="6" name="Čuvar mesta za podnožj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7" name="Čuvar mesta za broj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17A406-C184-4F69-896D-9512CB3B9A6C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46047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1EE40-25E3-4231-B891-99104EF22710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A0531-110A-4FE4-830A-C4F761873C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1EE40-25E3-4231-B891-99104EF22710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A0531-110A-4FE4-830A-C4F761873C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1EE40-25E3-4231-B891-99104EF22710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A0531-110A-4FE4-830A-C4F761873C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1EE40-25E3-4231-B891-99104EF22710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A0531-110A-4FE4-830A-C4F761873C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1EE40-25E3-4231-B891-99104EF22710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A0531-110A-4FE4-830A-C4F761873C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1EE40-25E3-4231-B891-99104EF22710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A0531-110A-4FE4-830A-C4F761873C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1EE40-25E3-4231-B891-99104EF22710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A0531-110A-4FE4-830A-C4F761873C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1EE40-25E3-4231-B891-99104EF22710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A0531-110A-4FE4-830A-C4F761873C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1EE40-25E3-4231-B891-99104EF22710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A0531-110A-4FE4-830A-C4F761873C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1EE40-25E3-4231-B891-99104EF22710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A0531-110A-4FE4-830A-C4F761873C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1EE40-25E3-4231-B891-99104EF22710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A0531-110A-4FE4-830A-C4F761873C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1EE40-25E3-4231-B891-99104EF22710}" type="datetimeFigureOut">
              <a:rPr lang="en-US" smtClean="0"/>
              <a:t>2/28/2022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A0531-110A-4FE4-830A-C4F761873C4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jpeg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gif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hyperlink" Target="Studija%20slu&#269;aja%20-%20Jakovov.pdf" TargetMode="Externa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griCO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413" y="-3776"/>
            <a:ext cx="9178413" cy="6883810"/>
          </a:xfrm>
        </p:spPr>
      </p:pic>
      <p:sp>
        <p:nvSpPr>
          <p:cNvPr id="4" name="TextBox 3"/>
          <p:cNvSpPr txBox="1"/>
          <p:nvPr/>
        </p:nvSpPr>
        <p:spPr>
          <a:xfrm>
            <a:off x="485949" y="3933056"/>
            <a:ext cx="65943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600" b="1" u="sng" dirty="0">
                <a:solidFill>
                  <a:schemeClr val="bg1"/>
                </a:solidFill>
              </a:rPr>
              <a:t>„MODERAN“ KUPAC JE </a:t>
            </a:r>
          </a:p>
          <a:p>
            <a:r>
              <a:rPr lang="sr-Latn-RS" sz="3600" b="1" dirty="0">
                <a:solidFill>
                  <a:schemeClr val="bg1"/>
                </a:solidFill>
              </a:rPr>
              <a:t>INFORMISAN, SOFISTICIRAN, </a:t>
            </a:r>
          </a:p>
          <a:p>
            <a:r>
              <a:rPr lang="sr-Latn-RS" sz="3600" b="1" dirty="0">
                <a:solidFill>
                  <a:schemeClr val="bg1"/>
                </a:solidFill>
              </a:rPr>
              <a:t>AROGANTAN I ZAHTEVAN! </a:t>
            </a:r>
          </a:p>
        </p:txBody>
      </p:sp>
    </p:spTree>
    <p:extLst>
      <p:ext uri="{BB962C8B-B14F-4D97-AF65-F5344CB8AC3E}">
        <p14:creationId xmlns:p14="http://schemas.microsoft.com/office/powerpoint/2010/main" val="1799608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74" y="0"/>
            <a:ext cx="9196286" cy="6897215"/>
          </a:xfrm>
        </p:spPr>
      </p:pic>
      <p:sp>
        <p:nvSpPr>
          <p:cNvPr id="5" name="TextBox 4"/>
          <p:cNvSpPr txBox="1"/>
          <p:nvPr/>
        </p:nvSpPr>
        <p:spPr>
          <a:xfrm>
            <a:off x="35496" y="988689"/>
            <a:ext cx="6732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600" b="1" dirty="0">
                <a:solidFill>
                  <a:schemeClr val="bg1"/>
                </a:solidFill>
              </a:rPr>
              <a:t>„GLOBALNI MOZAK KUPACA“</a:t>
            </a:r>
          </a:p>
        </p:txBody>
      </p:sp>
    </p:spTree>
    <p:extLst>
      <p:ext uri="{BB962C8B-B14F-4D97-AF65-F5344CB8AC3E}">
        <p14:creationId xmlns:p14="http://schemas.microsoft.com/office/powerpoint/2010/main" val="21065942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09788" y="23813"/>
            <a:ext cx="4924425" cy="681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240099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7888" y="214313"/>
            <a:ext cx="4848225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814789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0625" y="612775"/>
            <a:ext cx="676275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836712"/>
            <a:ext cx="792088" cy="806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06434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01" r="17976"/>
          <a:stretch/>
        </p:blipFill>
        <p:spPr>
          <a:xfrm>
            <a:off x="-180528" y="-13868"/>
            <a:ext cx="9324528" cy="6862623"/>
          </a:xfr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178388" y="2204864"/>
            <a:ext cx="4282652" cy="38315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RS" sz="2400" b="1" dirty="0">
                <a:solidFill>
                  <a:schemeClr val="accent5">
                    <a:lumMod val="75000"/>
                  </a:schemeClr>
                </a:solidFill>
              </a:rPr>
              <a:t>Razlika u prihodima visoko razvijenih i zemalja u razvoju;</a:t>
            </a:r>
          </a:p>
          <a:p>
            <a:endParaRPr lang="sr-Latn-RS" sz="2400" b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sr-Latn-RS" sz="2400" b="1" dirty="0">
                <a:solidFill>
                  <a:schemeClr val="accent5">
                    <a:lumMod val="75000"/>
                  </a:schemeClr>
                </a:solidFill>
              </a:rPr>
              <a:t>Ne samo koliko ljudi jedu, nego i šta jedu!</a:t>
            </a:r>
          </a:p>
          <a:p>
            <a:endParaRPr lang="sr-Latn-RS" sz="2400" b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sr-Latn-RS" sz="2400" b="1" dirty="0">
                <a:solidFill>
                  <a:schemeClr val="accent5">
                    <a:lumMod val="75000"/>
                  </a:schemeClr>
                </a:solidFill>
              </a:rPr>
              <a:t>Kupovna moć u Srbiji, diktira strukturu potrošnje.</a:t>
            </a:r>
          </a:p>
          <a:p>
            <a:pPr marL="0" indent="0">
              <a:buFont typeface="Arial" pitchFamily="34" charset="0"/>
              <a:buNone/>
            </a:pPr>
            <a:endParaRPr lang="sr-Latn-RS" sz="2400" b="1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sr-Latn-RS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489723" y="1762254"/>
            <a:ext cx="5521280" cy="4129253"/>
            <a:chOff x="4489723" y="1762254"/>
            <a:chExt cx="5521280" cy="4129253"/>
          </a:xfrm>
        </p:grpSpPr>
        <p:grpSp>
          <p:nvGrpSpPr>
            <p:cNvPr id="10" name="Group 9"/>
            <p:cNvGrpSpPr/>
            <p:nvPr/>
          </p:nvGrpSpPr>
          <p:grpSpPr>
            <a:xfrm>
              <a:off x="4489723" y="2100808"/>
              <a:ext cx="4222112" cy="3790699"/>
              <a:chOff x="4489723" y="2100808"/>
              <a:chExt cx="4222112" cy="3790699"/>
            </a:xfrm>
          </p:grpSpPr>
          <p:pic>
            <p:nvPicPr>
              <p:cNvPr id="5" name="Picture 4"/>
              <p:cNvPicPr/>
              <p:nvPr/>
            </p:nvPicPr>
            <p:blipFill rotWithShape="1">
              <a:blip r:embed="rId3" cstate="print"/>
              <a:srcRect l="36172" t="27382" r="46521" b="19216"/>
              <a:stretch/>
            </p:blipFill>
            <p:spPr bwMode="auto">
              <a:xfrm>
                <a:off x="4716016" y="2100808"/>
                <a:ext cx="3995819" cy="37906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" name="Picture 5"/>
              <p:cNvPicPr/>
              <p:nvPr/>
            </p:nvPicPr>
            <p:blipFill rotWithShape="1">
              <a:blip r:embed="rId3" cstate="print"/>
              <a:srcRect l="66480" t="29828" r="27223" b="61622"/>
              <a:stretch/>
            </p:blipFill>
            <p:spPr bwMode="auto">
              <a:xfrm>
                <a:off x="4489723" y="5229200"/>
                <a:ext cx="949280" cy="6453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9" name="Rectangle 8"/>
            <p:cNvSpPr/>
            <p:nvPr/>
          </p:nvSpPr>
          <p:spPr>
            <a:xfrm>
              <a:off x="5439003" y="1762254"/>
              <a:ext cx="4572000" cy="33855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sr-Latn-RS" sz="1600" b="1" dirty="0">
                  <a:solidFill>
                    <a:srgbClr val="C00000"/>
                  </a:solidFill>
                  <a:latin typeface="Bookman Old Style" pitchFamily="18" charset="0"/>
                </a:rPr>
                <a:t>Rast GDP per capita, do 2050</a:t>
              </a:r>
            </a:p>
          </p:txBody>
        </p:sp>
      </p:grpSp>
      <p:pic>
        <p:nvPicPr>
          <p:cNvPr id="10242" name="Picture 2" descr="Rezultat slika za prihodi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762254"/>
            <a:ext cx="4633622" cy="5148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115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6938" y="176213"/>
            <a:ext cx="4810125" cy="650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587923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16632"/>
            <a:ext cx="4418980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091087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Picture 4"/>
          <p:cNvPicPr/>
          <p:nvPr/>
        </p:nvPicPr>
        <p:blipFill rotWithShape="1">
          <a:blip r:embed="rId3" cstate="print"/>
          <a:srcRect l="10083" t="22580" r="26728" b="11986"/>
          <a:stretch/>
        </p:blipFill>
        <p:spPr bwMode="auto">
          <a:xfrm>
            <a:off x="323528" y="2348880"/>
            <a:ext cx="4536504" cy="3022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5220072" y="2154810"/>
            <a:ext cx="3744416" cy="38315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RS" sz="2800" b="1" dirty="0">
                <a:solidFill>
                  <a:schemeClr val="accent5">
                    <a:lumMod val="75000"/>
                  </a:schemeClr>
                </a:solidFill>
              </a:rPr>
              <a:t>Obroci „s nogu“;</a:t>
            </a:r>
          </a:p>
          <a:p>
            <a:endParaRPr lang="sr-Latn-RS" sz="2800" b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sr-Latn-RS" sz="2800" b="1" dirty="0">
                <a:solidFill>
                  <a:schemeClr val="accent5">
                    <a:lumMod val="75000"/>
                  </a:schemeClr>
                </a:solidFill>
              </a:rPr>
              <a:t>Fast-food industrija;</a:t>
            </a:r>
          </a:p>
          <a:p>
            <a:endParaRPr lang="sr-Latn-RS" sz="2800" b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sr-Latn-RS" sz="2800" b="1" dirty="0">
                <a:solidFill>
                  <a:schemeClr val="accent5">
                    <a:lumMod val="75000"/>
                  </a:schemeClr>
                </a:solidFill>
              </a:rPr>
              <a:t>Trend rasta stanovništva u urbanim sredinama.</a:t>
            </a:r>
          </a:p>
          <a:p>
            <a:pPr marL="0" indent="0">
              <a:buFont typeface="Arial" pitchFamily="34" charset="0"/>
              <a:buNone/>
            </a:pPr>
            <a:endParaRPr lang="sr-Latn-RS" sz="2800" b="1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sr-Latn-RS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71600" y="5637362"/>
            <a:ext cx="38164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1400" b="1" dirty="0">
                <a:solidFill>
                  <a:srgbClr val="C00000"/>
                </a:solidFill>
                <a:latin typeface="Bookman Old Style" pitchFamily="18" charset="0"/>
              </a:rPr>
              <a:t>Trendovi urbanizacije, do 2050.</a:t>
            </a:r>
          </a:p>
        </p:txBody>
      </p:sp>
      <p:pic>
        <p:nvPicPr>
          <p:cNvPr id="8194" name="Picture 2" descr="Rezultat slika za urbanizacij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9144000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225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9525"/>
            <a:ext cx="48768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02696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griCOM LOGO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357166"/>
            <a:ext cx="2786082" cy="1038548"/>
          </a:xfrm>
          <a:prstGeom prst="rect">
            <a:avLst/>
          </a:prstGeom>
        </p:spPr>
      </p:pic>
      <p:pic>
        <p:nvPicPr>
          <p:cNvPr id="10" name="Content Placeholder 9" descr="33.png"/>
          <p:cNvPicPr>
            <a:picLocks noGrp="1" noChangeAspect="1"/>
          </p:cNvPicPr>
          <p:nvPr>
            <p:ph idx="1"/>
          </p:nvPr>
        </p:nvPicPr>
        <p:blipFill>
          <a:blip r:embed="rId3"/>
          <a:srcRect b="58667"/>
          <a:stretch>
            <a:fillRect/>
          </a:stretch>
        </p:blipFill>
        <p:spPr>
          <a:xfrm>
            <a:off x="5857884" y="285728"/>
            <a:ext cx="3077005" cy="783570"/>
          </a:xfrm>
        </p:spPr>
      </p:pic>
      <p:cxnSp>
        <p:nvCxnSpPr>
          <p:cNvPr id="7" name="Straight Connector 6"/>
          <p:cNvCxnSpPr/>
          <p:nvPr/>
        </p:nvCxnSpPr>
        <p:spPr>
          <a:xfrm>
            <a:off x="428596" y="1571612"/>
            <a:ext cx="8215370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Slika 3">
            <a:extLst>
              <a:ext uri="{FF2B5EF4-FFF2-40B4-BE49-F238E27FC236}">
                <a16:creationId xmlns:a16="http://schemas.microsoft.com/office/drawing/2014/main" id="{278FF5C0-CEEA-41C8-8B48-223074B3D4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24" y="2204864"/>
            <a:ext cx="7740352" cy="3870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6207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5" y="116632"/>
            <a:ext cx="4871129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043992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1266" name="Picture 2" descr="Rezultat slika za mcdonald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60848"/>
            <a:ext cx="1656184" cy="1255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Rezultat slika za kf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758" y="3511616"/>
            <a:ext cx="1377594" cy="1377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Rezultat slika za burgerki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919100"/>
            <a:ext cx="1224136" cy="1236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Rezultat slika za subway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836" y="5024168"/>
            <a:ext cx="2241740" cy="1176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Rezultat slika za starbuck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723" y="3315868"/>
            <a:ext cx="1444290" cy="142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 descr="Rezultat slika za tacobell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021" y="4430752"/>
            <a:ext cx="1181873" cy="1181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8" name="Picture 14" descr="Rezultat slika za nestle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7576" y="4913326"/>
            <a:ext cx="1263719" cy="1263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5220072" y="2055912"/>
            <a:ext cx="3923928" cy="38315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RS" sz="2400" b="1" dirty="0">
                <a:solidFill>
                  <a:schemeClr val="accent5">
                    <a:lumMod val="75000"/>
                  </a:schemeClr>
                </a:solidFill>
              </a:rPr>
              <a:t>Velike korporacije- „zapadnjački“ stil života;</a:t>
            </a:r>
          </a:p>
          <a:p>
            <a:endParaRPr lang="sr-Latn-RS" sz="2400" b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sr-Latn-RS" sz="2400" b="1" dirty="0">
                <a:solidFill>
                  <a:schemeClr val="accent5">
                    <a:lumMod val="75000"/>
                  </a:schemeClr>
                </a:solidFill>
              </a:rPr>
              <a:t>Promena tradicionalnih obroka;</a:t>
            </a:r>
          </a:p>
          <a:p>
            <a:endParaRPr lang="sr-Latn-RS" sz="2400" b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sr-Latn-RS" sz="2400" b="1" dirty="0">
                <a:solidFill>
                  <a:schemeClr val="accent5">
                    <a:lumMod val="75000"/>
                  </a:schemeClr>
                </a:solidFill>
              </a:rPr>
              <a:t>Prodor na nova tržišta.</a:t>
            </a:r>
          </a:p>
          <a:p>
            <a:endParaRPr lang="sr-Latn-RS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8282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Cyrl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C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8838" y="123825"/>
            <a:ext cx="4886325" cy="661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31" y="0"/>
            <a:ext cx="9176631" cy="6882474"/>
          </a:xfrm>
        </p:spPr>
      </p:pic>
      <p:pic>
        <p:nvPicPr>
          <p:cNvPr id="5" name="Picture 4"/>
          <p:cNvPicPr/>
          <p:nvPr/>
        </p:nvPicPr>
        <p:blipFill rotWithShape="1">
          <a:blip r:embed="rId3" cstate="print"/>
          <a:srcRect l="20910" t="16281" r="34891" b="20551"/>
          <a:stretch/>
        </p:blipFill>
        <p:spPr bwMode="auto">
          <a:xfrm>
            <a:off x="467544" y="2132856"/>
            <a:ext cx="4680520" cy="328593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Rectangle 5"/>
          <p:cNvSpPr/>
          <p:nvPr/>
        </p:nvSpPr>
        <p:spPr>
          <a:xfrm>
            <a:off x="611560" y="5574211"/>
            <a:ext cx="43924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1400" b="1" dirty="0">
                <a:solidFill>
                  <a:srgbClr val="C00000"/>
                </a:solidFill>
                <a:latin typeface="Bookman Old Style" pitchFamily="18" charset="0"/>
              </a:rPr>
              <a:t>Udeo kanala distribucije hrane u uk., 2015.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574107" y="2035508"/>
            <a:ext cx="3240360" cy="40577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RS" sz="2400" b="1" dirty="0">
                <a:solidFill>
                  <a:schemeClr val="accent5">
                    <a:lumMod val="75000"/>
                  </a:schemeClr>
                </a:solidFill>
              </a:rPr>
              <a:t>Supermarketi- glavni akteri u lancu snabdevanja hranom;</a:t>
            </a:r>
          </a:p>
          <a:p>
            <a:endParaRPr lang="sr-Latn-RS" sz="2400" b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sr-Latn-RS" sz="2400" b="1" dirty="0">
                <a:solidFill>
                  <a:schemeClr val="accent5">
                    <a:lumMod val="75000"/>
                  </a:schemeClr>
                </a:solidFill>
              </a:rPr>
              <a:t>Severna Amerika i Evropa </a:t>
            </a:r>
            <a:r>
              <a:rPr lang="sr-Latn-RS" sz="2400" b="1" i="1" dirty="0">
                <a:solidFill>
                  <a:schemeClr val="accent5">
                    <a:lumMod val="75000"/>
                  </a:schemeClr>
                </a:solidFill>
              </a:rPr>
              <a:t>VS</a:t>
            </a:r>
            <a:r>
              <a:rPr lang="sr-Latn-RS" sz="2400" b="1" dirty="0">
                <a:solidFill>
                  <a:schemeClr val="accent5">
                    <a:lumMod val="75000"/>
                  </a:schemeClr>
                </a:solidFill>
              </a:rPr>
              <a:t> Azija i Afrika</a:t>
            </a:r>
          </a:p>
          <a:p>
            <a:pPr marL="0" indent="0">
              <a:buFont typeface="Arial" pitchFamily="34" charset="0"/>
              <a:buNone/>
            </a:pPr>
            <a:endParaRPr lang="sr-Latn-RS" sz="2400" b="1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sr-Latn-RS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6922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8838" y="114300"/>
            <a:ext cx="4886325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41466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" y="0"/>
            <a:ext cx="9140202" cy="6855152"/>
          </a:xfrm>
        </p:spPr>
      </p:pic>
      <p:pic>
        <p:nvPicPr>
          <p:cNvPr id="14338" name="Picture 2" descr="Rezultat slika za krav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7744" y="3243545"/>
            <a:ext cx="3806256" cy="2007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Srodna slika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00"/>
          <a:stretch/>
        </p:blipFill>
        <p:spPr bwMode="auto">
          <a:xfrm>
            <a:off x="5346539" y="1772816"/>
            <a:ext cx="3779911" cy="147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Rezultat slika za zdravlj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8436" y="5250960"/>
            <a:ext cx="3748013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663879" y="2132856"/>
            <a:ext cx="3923928" cy="38315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RS" sz="2400" b="1" dirty="0">
                <a:solidFill>
                  <a:schemeClr val="accent5">
                    <a:lumMod val="75000"/>
                  </a:schemeClr>
                </a:solidFill>
              </a:rPr>
              <a:t>„Banjalučki čevap smazao Big Mek“;</a:t>
            </a:r>
          </a:p>
          <a:p>
            <a:endParaRPr lang="sr-Latn-RS" sz="2400" b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sr-Latn-RS" sz="2400" b="1" dirty="0">
                <a:solidFill>
                  <a:schemeClr val="accent5">
                    <a:lumMod val="75000"/>
                  </a:schemeClr>
                </a:solidFill>
              </a:rPr>
              <a:t>Povećanje svesti o zdravlju, klimatskim promenama i dobrobiti životinja.</a:t>
            </a:r>
          </a:p>
          <a:p>
            <a:endParaRPr lang="sr-Latn-RS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6667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37399"/>
            <a:ext cx="4824536" cy="6382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80531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88640"/>
            <a:ext cx="4392488" cy="6588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114706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6939390"/>
          </a:xfrm>
        </p:spPr>
      </p:pic>
      <p:sp>
        <p:nvSpPr>
          <p:cNvPr id="7" name="TextBox 6"/>
          <p:cNvSpPr txBox="1"/>
          <p:nvPr/>
        </p:nvSpPr>
        <p:spPr>
          <a:xfrm>
            <a:off x="944199" y="3068960"/>
            <a:ext cx="86071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4800" b="1" dirty="0">
                <a:solidFill>
                  <a:schemeClr val="bg1"/>
                </a:solidFill>
              </a:rPr>
              <a:t>ŠTA MODERNI POTROŠAČI ŽELE?</a:t>
            </a:r>
          </a:p>
        </p:txBody>
      </p:sp>
    </p:spTree>
    <p:extLst>
      <p:ext uri="{BB962C8B-B14F-4D97-AF65-F5344CB8AC3E}">
        <p14:creationId xmlns:p14="http://schemas.microsoft.com/office/powerpoint/2010/main" val="42820836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39" r="12967" b="57815"/>
          <a:stretch/>
        </p:blipFill>
        <p:spPr bwMode="auto">
          <a:xfrm>
            <a:off x="0" y="104831"/>
            <a:ext cx="9144000" cy="3429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 descr="Rezultat slika za vega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654" y="4104370"/>
            <a:ext cx="3816424" cy="2606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/>
          <p:nvPr/>
        </p:nvPicPr>
        <p:blipFill rotWithShape="1">
          <a:blip r:embed="rId4" cstate="print"/>
          <a:srcRect t="13007" r="6209" b="51122"/>
          <a:stretch/>
        </p:blipFill>
        <p:spPr bwMode="auto">
          <a:xfrm>
            <a:off x="4996" y="0"/>
            <a:ext cx="9139004" cy="42694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 descr="Srodna slika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72172"/>
            <a:ext cx="4464496" cy="227333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/>
          <p:nvPr/>
        </p:nvPicPr>
        <p:blipFill rotWithShape="1">
          <a:blip r:embed="rId6" cstate="print"/>
          <a:srcRect l="4878" t="35082" r="5543" b="8946"/>
          <a:stretch/>
        </p:blipFill>
        <p:spPr bwMode="auto">
          <a:xfrm>
            <a:off x="4996" y="3041218"/>
            <a:ext cx="9144000" cy="381678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25585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griCOM LOGO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357166"/>
            <a:ext cx="2786082" cy="1038548"/>
          </a:xfrm>
          <a:prstGeom prst="rect">
            <a:avLst/>
          </a:prstGeom>
        </p:spPr>
      </p:pic>
      <p:pic>
        <p:nvPicPr>
          <p:cNvPr id="10" name="Content Placeholder 9" descr="33.png"/>
          <p:cNvPicPr>
            <a:picLocks noGrp="1" noChangeAspect="1"/>
          </p:cNvPicPr>
          <p:nvPr>
            <p:ph idx="1"/>
          </p:nvPr>
        </p:nvPicPr>
        <p:blipFill>
          <a:blip r:embed="rId3"/>
          <a:srcRect b="58667"/>
          <a:stretch>
            <a:fillRect/>
          </a:stretch>
        </p:blipFill>
        <p:spPr>
          <a:xfrm>
            <a:off x="5857884" y="285728"/>
            <a:ext cx="3077005" cy="783570"/>
          </a:xfrm>
        </p:spPr>
      </p:pic>
      <p:cxnSp>
        <p:nvCxnSpPr>
          <p:cNvPr id="7" name="Straight Connector 6"/>
          <p:cNvCxnSpPr/>
          <p:nvPr/>
        </p:nvCxnSpPr>
        <p:spPr>
          <a:xfrm>
            <a:off x="428596" y="1571612"/>
            <a:ext cx="8215370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Slika 3">
            <a:extLst>
              <a:ext uri="{FF2B5EF4-FFF2-40B4-BE49-F238E27FC236}">
                <a16:creationId xmlns:a16="http://schemas.microsoft.com/office/drawing/2014/main" id="{278FF5C0-CEEA-41C8-8B48-223074B3D4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24" y="2204864"/>
            <a:ext cx="7740352" cy="3870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9173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4" name="Picture 8" descr="Srodna slik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27" t="84759"/>
          <a:stretch/>
        </p:blipFill>
        <p:spPr bwMode="auto">
          <a:xfrm>
            <a:off x="1835696" y="5909027"/>
            <a:ext cx="7308304" cy="990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01" t="23705" r="17976" b="13694"/>
          <a:stretch/>
        </p:blipFill>
        <p:spPr>
          <a:xfrm>
            <a:off x="-180528" y="1612900"/>
            <a:ext cx="9324528" cy="4296127"/>
          </a:xfrm>
          <a:prstGeom prst="rect">
            <a:avLst/>
          </a:prstGeom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5" r="12500" b="74630"/>
          <a:stretch/>
        </p:blipFill>
        <p:spPr bwMode="auto">
          <a:xfrm>
            <a:off x="-52164" y="0"/>
            <a:ext cx="9196164" cy="161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 descr="Srodna slika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8" r="67085"/>
          <a:stretch/>
        </p:blipFill>
        <p:spPr bwMode="auto">
          <a:xfrm>
            <a:off x="-89544" y="0"/>
            <a:ext cx="1925240" cy="382079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Srodna slika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56" r="5240"/>
          <a:stretch/>
        </p:blipFill>
        <p:spPr bwMode="auto">
          <a:xfrm>
            <a:off x="-108520" y="3439377"/>
            <a:ext cx="1944216" cy="341862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1902210" y="1484784"/>
            <a:ext cx="2566206" cy="42432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sr-Latn-RS" b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sr-Latn-RS" b="1" dirty="0">
                <a:solidFill>
                  <a:schemeClr val="accent5">
                    <a:lumMod val="75000"/>
                  </a:schemeClr>
                </a:solidFill>
              </a:rPr>
              <a:t>EKO i ORGANSKA hrana;</a:t>
            </a:r>
          </a:p>
          <a:p>
            <a:endParaRPr lang="sr-Latn-RS" b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sr-Latn-RS" b="1" dirty="0">
                <a:solidFill>
                  <a:schemeClr val="accent5">
                    <a:lumMod val="75000"/>
                  </a:schemeClr>
                </a:solidFill>
              </a:rPr>
              <a:t>Zdravlje i životna sredina</a:t>
            </a:r>
          </a:p>
        </p:txBody>
      </p:sp>
      <p:pic>
        <p:nvPicPr>
          <p:cNvPr id="19460" name="Picture 4" descr="Rezultat slika za vega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040" y="1732563"/>
            <a:ext cx="4719960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80920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12" r="1291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0" y="2115096"/>
            <a:ext cx="6300192" cy="42432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sr-Latn-RS" sz="2800" b="1" dirty="0">
              <a:solidFill>
                <a:schemeClr val="bg1"/>
              </a:solidFill>
            </a:endParaRPr>
          </a:p>
          <a:p>
            <a:r>
              <a:rPr lang="sr-Latn-RS" sz="2800" b="1" dirty="0">
                <a:solidFill>
                  <a:schemeClr val="bg1"/>
                </a:solidFill>
              </a:rPr>
              <a:t>Zelena boja- psihologija potrošača;</a:t>
            </a:r>
          </a:p>
          <a:p>
            <a:endParaRPr lang="sr-Latn-RS" sz="2800" b="1" dirty="0">
              <a:solidFill>
                <a:schemeClr val="bg1"/>
              </a:solidFill>
            </a:endParaRPr>
          </a:p>
          <a:p>
            <a:r>
              <a:rPr lang="sr-Latn-RS" sz="2800" b="1" dirty="0">
                <a:solidFill>
                  <a:schemeClr val="bg1"/>
                </a:solidFill>
              </a:rPr>
              <a:t>POTROŠAČ VERUJE U SVE NA ETIKETI;</a:t>
            </a:r>
          </a:p>
          <a:p>
            <a:endParaRPr lang="sr-Latn-RS" sz="2800" b="1" dirty="0">
              <a:solidFill>
                <a:schemeClr val="bg1"/>
              </a:solidFill>
            </a:endParaRPr>
          </a:p>
          <a:p>
            <a:r>
              <a:rPr lang="sr-Latn-RS" sz="2800" b="1" dirty="0">
                <a:solidFill>
                  <a:schemeClr val="bg1"/>
                </a:solidFill>
              </a:rPr>
              <a:t>„FREE-ing food“</a:t>
            </a:r>
          </a:p>
          <a:p>
            <a:r>
              <a:rPr lang="sr-Latn-RS" sz="2800" b="1" dirty="0">
                <a:solidFill>
                  <a:schemeClr val="bg1"/>
                </a:solidFill>
              </a:rPr>
              <a:t>Fitnes trend</a:t>
            </a:r>
          </a:p>
        </p:txBody>
      </p:sp>
      <p:pic>
        <p:nvPicPr>
          <p:cNvPr id="20486" name="Picture 6" descr="Rezultat slika za 100% organic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01" b="14360"/>
          <a:stretch/>
        </p:blipFill>
        <p:spPr bwMode="auto">
          <a:xfrm>
            <a:off x="5916167" y="483"/>
            <a:ext cx="3250903" cy="3400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Rezultat slika za gluten free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6167" y="3278688"/>
            <a:ext cx="3227833" cy="22848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90" name="Picture 10" descr="Srodna slika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23" t="6540" r="27546" b="53277"/>
          <a:stretch/>
        </p:blipFill>
        <p:spPr bwMode="auto">
          <a:xfrm>
            <a:off x="5916167" y="5521192"/>
            <a:ext cx="3227833" cy="1282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8" descr="Rezultat slika za sugar fre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766867"/>
            <a:ext cx="3593369" cy="3593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Rezultat slika za fitness hrana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296" y="5270773"/>
            <a:ext cx="1185600" cy="1532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pepsi next smaller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58938" y="21939"/>
            <a:ext cx="9202938" cy="6836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7912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3229"/>
          <a:stretch/>
        </p:blipFill>
        <p:spPr bwMode="auto">
          <a:xfrm>
            <a:off x="0" y="173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 descr="https://ocdn.eu/pulscms-transforms/1/YDHk9lMaHR0cDovL29jZG4uZXUvaW1hZ2VzL3B1bHNjbXMvTlRJN01EQV8vNmRkNTdmOTIwYzgxNzhjMzJlMWFkOTViZTdjNjM4M2IuanBlZ5GTAs0CQgCBoTA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4286256"/>
            <a:ext cx="2576492" cy="1609194"/>
          </a:xfrm>
          <a:prstGeom prst="rect">
            <a:avLst/>
          </a:prstGeom>
          <a:noFill/>
        </p:spPr>
      </p:pic>
      <p:pic>
        <p:nvPicPr>
          <p:cNvPr id="4098" name="Picture 2" descr="Резултат слика за musl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2214554"/>
            <a:ext cx="3118603" cy="2271698"/>
          </a:xfrm>
          <a:prstGeom prst="rect">
            <a:avLst/>
          </a:prstGeom>
          <a:noFill/>
        </p:spPr>
      </p:pic>
      <p:pic>
        <p:nvPicPr>
          <p:cNvPr id="4112" name="Picture 16" descr="https://ocdn.eu/pulscms-transforms/1/QZik9lMaHR0cDovL29jZG4uZXUvaW1hZ2VzL3B1bHNjbXMvWVdRN01EQV8vODBlMjdkNDExN2FmNDBkNjVhZmFjODNiMGZhNDdkOGUuanBlZ5GTAs0CQgCBoTAB"/>
          <p:cNvPicPr>
            <a:picLocks noChangeAspect="1" noChangeArrowheads="1"/>
          </p:cNvPicPr>
          <p:nvPr/>
        </p:nvPicPr>
        <p:blipFill>
          <a:blip r:embed="rId5" cstate="print"/>
          <a:srcRect t="6579"/>
          <a:stretch>
            <a:fillRect/>
          </a:stretch>
        </p:blipFill>
        <p:spPr bwMode="auto">
          <a:xfrm>
            <a:off x="4143372" y="1785926"/>
            <a:ext cx="3193985" cy="2028813"/>
          </a:xfrm>
          <a:prstGeom prst="rect">
            <a:avLst/>
          </a:prstGeom>
          <a:noFill/>
        </p:spPr>
      </p:pic>
      <p:pic>
        <p:nvPicPr>
          <p:cNvPr id="4108" name="Picture 12" descr="Резултат слика за integralni štapići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0760" y="2643182"/>
            <a:ext cx="3667116" cy="3667117"/>
          </a:xfrm>
          <a:prstGeom prst="rect">
            <a:avLst/>
          </a:prstGeom>
          <a:noFill/>
        </p:spPr>
      </p:pic>
      <p:pic>
        <p:nvPicPr>
          <p:cNvPr id="4110" name="Picture 14" descr="https://ocdn.eu/pulscms-transforms/1/dQhk9lMaHR0cDovL29jZG4uZXUvaW1hZ2VzL3B1bHNjbXMvTVRVN01EQV8vMDMzYmMzZmYxNDkzMjljOWI0YjQ4MzFhODEzYjc5NzQuanBlZ5GTAs0CQgCBoTAB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14744" y="4286256"/>
            <a:ext cx="2786082" cy="1826861"/>
          </a:xfrm>
          <a:prstGeom prst="rect">
            <a:avLst/>
          </a:prstGeom>
          <a:noFill/>
        </p:spPr>
      </p:pic>
      <p:pic>
        <p:nvPicPr>
          <p:cNvPr id="4100" name="Picture 4" descr="Резултат слика за bonžita"/>
          <p:cNvPicPr>
            <a:picLocks noChangeAspect="1" noChangeArrowheads="1"/>
          </p:cNvPicPr>
          <p:nvPr/>
        </p:nvPicPr>
        <p:blipFill>
          <a:blip r:embed="rId8" cstate="print"/>
          <a:srcRect t="32895" b="32565"/>
          <a:stretch>
            <a:fillRect/>
          </a:stretch>
        </p:blipFill>
        <p:spPr bwMode="auto">
          <a:xfrm>
            <a:off x="4000496" y="3714752"/>
            <a:ext cx="2428892" cy="8389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893177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8" name="Picture 7" descr="Rezultat slika za fast food asian salat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71854" cy="404910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Rezultat slika za mcvegan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9109"/>
            <a:ext cx="4889366" cy="28613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Rezultat slika za mcdonalds healthy food asian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282" y="4049109"/>
            <a:ext cx="4254634" cy="2808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56" name="Picture 4" descr="Rezultat slika za upitnik vector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2054" y="1196752"/>
            <a:ext cx="2507089" cy="2507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13134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2052" name="Picture 4" descr="Let's start! motivation stroke anyway rad gif monday brigh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112987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4" name="Content Placeholder 3" descr="facebook-twitter-chief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6512" y="-171400"/>
            <a:ext cx="10544101" cy="70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34657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590872" y="11663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9600" b="1" noProof="0" dirty="0">
                <a:solidFill>
                  <a:schemeClr val="bg1"/>
                </a:solidFill>
                <a:latin typeface="Arial Narrow" pitchFamily="34" charset="0"/>
              </a:rPr>
              <a:t>#1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r-Latn-RS" sz="9600" b="1" i="0" u="none" strike="noStrike" kern="12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Uhvati im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9600" b="1" noProof="0" dirty="0">
                <a:solidFill>
                  <a:schemeClr val="bg1"/>
                </a:solidFill>
                <a:latin typeface="Arial Narrow" pitchFamily="34" charset="0"/>
              </a:rPr>
              <a:t>PAŽNJU</a:t>
            </a:r>
            <a:endParaRPr kumimoji="0" lang="sr-Latn-RS" sz="9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91503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590872" y="11663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9600" b="1" noProof="0" dirty="0">
                <a:solidFill>
                  <a:schemeClr val="bg1"/>
                </a:solidFill>
                <a:latin typeface="Arial Narrow" pitchFamily="34" charset="0"/>
              </a:rPr>
              <a:t>#2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r-Latn-RS" sz="9600" b="1" i="0" u="none" strike="noStrike" kern="12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Identifikujte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9600" b="1" dirty="0">
                <a:solidFill>
                  <a:schemeClr val="bg1"/>
                </a:solidFill>
                <a:latin typeface="Arial Narrow" pitchFamily="34" charset="0"/>
              </a:rPr>
              <a:t>PROBLEM</a:t>
            </a:r>
            <a:endParaRPr kumimoji="0" lang="sr-Latn-RS" sz="9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608561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590872" y="11663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9600" b="1" noProof="0" dirty="0">
                <a:solidFill>
                  <a:schemeClr val="bg1"/>
                </a:solidFill>
                <a:latin typeface="Arial Narrow" pitchFamily="34" charset="0"/>
              </a:rPr>
              <a:t>#3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r-Latn-RS" sz="9600" b="1" i="0" u="none" strike="noStrike" kern="12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Daj im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9600" b="1" dirty="0">
                <a:solidFill>
                  <a:schemeClr val="bg1"/>
                </a:solidFill>
                <a:latin typeface="Arial Narrow" pitchFamily="34" charset="0"/>
              </a:rPr>
              <a:t>REŠENJE</a:t>
            </a:r>
            <a:endParaRPr kumimoji="0" lang="sr-Latn-RS" sz="9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14184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590872" y="11663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9600" b="1" noProof="0" dirty="0">
                <a:solidFill>
                  <a:schemeClr val="bg1"/>
                </a:solidFill>
                <a:latin typeface="Arial Narrow" pitchFamily="34" charset="0"/>
              </a:rPr>
              <a:t>#4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r-Latn-RS" sz="9600" b="1" i="0" u="none" strike="noStrike" kern="12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Koji je vaš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9600" b="1" dirty="0">
                <a:solidFill>
                  <a:schemeClr val="bg1"/>
                </a:solidFill>
                <a:latin typeface="Arial Narrow" pitchFamily="34" charset="0"/>
              </a:rPr>
              <a:t>KREDIBILITET</a:t>
            </a:r>
            <a:endParaRPr kumimoji="0" lang="sr-Latn-RS" sz="9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5051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griCOM LOGO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357166"/>
            <a:ext cx="2786082" cy="1038548"/>
          </a:xfrm>
          <a:prstGeom prst="rect">
            <a:avLst/>
          </a:prstGeom>
        </p:spPr>
      </p:pic>
      <p:pic>
        <p:nvPicPr>
          <p:cNvPr id="10" name="Content Placeholder 9" descr="33.png"/>
          <p:cNvPicPr>
            <a:picLocks noGrp="1" noChangeAspect="1"/>
          </p:cNvPicPr>
          <p:nvPr>
            <p:ph idx="1"/>
          </p:nvPr>
        </p:nvPicPr>
        <p:blipFill>
          <a:blip r:embed="rId3"/>
          <a:srcRect b="58667"/>
          <a:stretch>
            <a:fillRect/>
          </a:stretch>
        </p:blipFill>
        <p:spPr>
          <a:xfrm>
            <a:off x="5857884" y="285728"/>
            <a:ext cx="3077005" cy="783570"/>
          </a:xfrm>
        </p:spPr>
      </p:pic>
      <p:cxnSp>
        <p:nvCxnSpPr>
          <p:cNvPr id="7" name="Straight Connector 6"/>
          <p:cNvCxnSpPr/>
          <p:nvPr/>
        </p:nvCxnSpPr>
        <p:spPr>
          <a:xfrm>
            <a:off x="428596" y="1571612"/>
            <a:ext cx="8215370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Slika 1">
            <a:hlinkClick r:id="rId4" action="ppaction://hlinkfile"/>
            <a:extLst>
              <a:ext uri="{FF2B5EF4-FFF2-40B4-BE49-F238E27FC236}">
                <a16:creationId xmlns:a16="http://schemas.microsoft.com/office/drawing/2014/main" id="{C7DEA51C-ACAC-46FB-A0B4-27DFF0A554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389" y="1898028"/>
            <a:ext cx="8572500" cy="4791075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590872" y="11663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9600" b="1" noProof="0" dirty="0">
                <a:solidFill>
                  <a:schemeClr val="bg1"/>
                </a:solidFill>
                <a:latin typeface="Arial Narrow" pitchFamily="34" charset="0"/>
              </a:rPr>
              <a:t>#5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r-Latn-RS" sz="9600" b="1" i="0" u="none" strike="noStrike" kern="12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Prikaži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9600" b="1" dirty="0">
                <a:solidFill>
                  <a:schemeClr val="bg1"/>
                </a:solidFill>
                <a:latin typeface="Arial Narrow" pitchFamily="34" charset="0"/>
              </a:rPr>
              <a:t>BENEFITE</a:t>
            </a:r>
            <a:endParaRPr kumimoji="0" lang="sr-Latn-RS" sz="9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094309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590872" y="11663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9600" b="1" noProof="0" dirty="0">
                <a:solidFill>
                  <a:schemeClr val="bg1"/>
                </a:solidFill>
                <a:latin typeface="Arial Narrow" pitchFamily="34" charset="0"/>
              </a:rPr>
              <a:t>#6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9600" b="1" dirty="0">
                <a:solidFill>
                  <a:schemeClr val="bg1"/>
                </a:solidFill>
                <a:latin typeface="Arial Narrow" pitchFamily="34" charset="0"/>
              </a:rPr>
              <a:t>Daj društvene</a:t>
            </a:r>
            <a:endParaRPr kumimoji="0" lang="sr-Latn-RS" sz="9600" b="1" i="0" u="none" strike="noStrike" kern="1200" cap="none" spc="0" normalizeH="0" baseline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9600" b="1" dirty="0">
                <a:solidFill>
                  <a:schemeClr val="bg1"/>
                </a:solidFill>
                <a:latin typeface="Arial Narrow" pitchFamily="34" charset="0"/>
              </a:rPr>
              <a:t>DOKAZE</a:t>
            </a:r>
            <a:endParaRPr kumimoji="0" lang="sr-Latn-RS" sz="9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930521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590872" y="11663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9600" b="1" noProof="0" dirty="0">
                <a:solidFill>
                  <a:schemeClr val="bg1"/>
                </a:solidFill>
                <a:latin typeface="Arial Narrow" pitchFamily="34" charset="0"/>
              </a:rPr>
              <a:t>#7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9600" b="1" dirty="0">
                <a:solidFill>
                  <a:schemeClr val="bg1"/>
                </a:solidFill>
                <a:latin typeface="Arial Narrow" pitchFamily="34" charset="0"/>
              </a:rPr>
              <a:t>Dajte</a:t>
            </a:r>
            <a:endParaRPr kumimoji="0" lang="sr-Latn-RS" sz="9600" b="1" i="0" u="none" strike="noStrike" kern="1200" cap="none" spc="0" normalizeH="0" baseline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9600" b="1" dirty="0">
                <a:solidFill>
                  <a:schemeClr val="bg1"/>
                </a:solidFill>
                <a:latin typeface="Arial Narrow" pitchFamily="34" charset="0"/>
              </a:rPr>
              <a:t>PONUDU</a:t>
            </a:r>
            <a:endParaRPr kumimoji="0" lang="sr-Latn-RS" sz="9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15357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590872" y="11663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9600" b="1" noProof="0" dirty="0">
                <a:solidFill>
                  <a:schemeClr val="bg1"/>
                </a:solidFill>
                <a:latin typeface="Arial Narrow" pitchFamily="34" charset="0"/>
              </a:rPr>
              <a:t>#8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9600" b="1" dirty="0">
                <a:solidFill>
                  <a:schemeClr val="bg1"/>
                </a:solidFill>
                <a:latin typeface="Arial Narrow" pitchFamily="34" charset="0"/>
              </a:rPr>
              <a:t>Dajte</a:t>
            </a:r>
            <a:endParaRPr kumimoji="0" lang="sr-Latn-RS" sz="9600" b="1" i="0" u="none" strike="noStrike" kern="1200" cap="none" spc="0" normalizeH="0" baseline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9600" b="1" dirty="0">
                <a:solidFill>
                  <a:schemeClr val="bg1"/>
                </a:solidFill>
                <a:latin typeface="Arial Narrow" pitchFamily="34" charset="0"/>
              </a:rPr>
              <a:t>GARANCIJU</a:t>
            </a:r>
            <a:endParaRPr kumimoji="0" lang="sr-Latn-RS" sz="9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81692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590872" y="11663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9600" b="1" noProof="0" dirty="0">
                <a:solidFill>
                  <a:schemeClr val="bg1"/>
                </a:solidFill>
                <a:latin typeface="Arial Narrow" pitchFamily="34" charset="0"/>
              </a:rPr>
              <a:t>#9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9600" b="1" dirty="0">
                <a:solidFill>
                  <a:schemeClr val="bg1"/>
                </a:solidFill>
                <a:latin typeface="Arial Narrow" pitchFamily="34" charset="0"/>
              </a:rPr>
              <a:t>Ubaci</a:t>
            </a:r>
            <a:endParaRPr kumimoji="0" lang="sr-Latn-RS" sz="9600" b="1" i="0" u="none" strike="noStrike" kern="1200" cap="none" spc="0" normalizeH="0" baseline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9600" b="1" dirty="0">
                <a:solidFill>
                  <a:schemeClr val="bg1"/>
                </a:solidFill>
                <a:latin typeface="Arial Narrow" pitchFamily="34" charset="0"/>
              </a:rPr>
              <a:t>OGRANIČENJA</a:t>
            </a:r>
            <a:endParaRPr kumimoji="0" lang="sr-Latn-RS" sz="9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898475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590872" y="11663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9600" b="1" noProof="0" dirty="0">
                <a:solidFill>
                  <a:schemeClr val="bg1"/>
                </a:solidFill>
                <a:latin typeface="Arial Narrow" pitchFamily="34" charset="0"/>
              </a:rPr>
              <a:t>#10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9600" b="1" dirty="0">
                <a:solidFill>
                  <a:schemeClr val="bg1"/>
                </a:solidFill>
                <a:latin typeface="Arial Narrow" pitchFamily="34" charset="0"/>
              </a:rPr>
              <a:t>Poziv na</a:t>
            </a:r>
            <a:endParaRPr kumimoji="0" lang="sr-Latn-RS" sz="9600" b="1" i="0" u="none" strike="noStrike" kern="1200" cap="none" spc="0" normalizeH="0" baseline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9600" b="1" dirty="0">
                <a:solidFill>
                  <a:schemeClr val="bg1"/>
                </a:solidFill>
                <a:latin typeface="Arial Narrow" pitchFamily="34" charset="0"/>
              </a:rPr>
              <a:t>AKCIJU</a:t>
            </a:r>
            <a:endParaRPr kumimoji="0" lang="sr-Latn-RS" sz="9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994933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590872" y="11663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9600" b="1" noProof="0" dirty="0">
                <a:solidFill>
                  <a:schemeClr val="bg1"/>
                </a:solidFill>
                <a:latin typeface="Arial Narrow" pitchFamily="34" charset="0"/>
              </a:rPr>
              <a:t>#11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9600" b="1" dirty="0">
                <a:solidFill>
                  <a:schemeClr val="bg1"/>
                </a:solidFill>
                <a:latin typeface="Arial Narrow" pitchFamily="34" charset="0"/>
              </a:rPr>
              <a:t>Dajte</a:t>
            </a:r>
            <a:endParaRPr kumimoji="0" lang="sr-Latn-RS" sz="9600" b="1" i="0" u="none" strike="noStrike" kern="1200" cap="none" spc="0" normalizeH="0" baseline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9600" b="1" dirty="0">
                <a:solidFill>
                  <a:schemeClr val="bg1"/>
                </a:solidFill>
                <a:latin typeface="Arial Narrow" pitchFamily="34" charset="0"/>
              </a:rPr>
              <a:t>UPOZORENJE</a:t>
            </a:r>
            <a:endParaRPr kumimoji="0" lang="sr-Latn-RS" sz="9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79628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590872" y="11663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9600" b="1" noProof="0" dirty="0">
                <a:solidFill>
                  <a:schemeClr val="bg1"/>
                </a:solidFill>
                <a:latin typeface="Arial Narrow" pitchFamily="34" charset="0"/>
              </a:rPr>
              <a:t>#12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9600" b="1" dirty="0">
                <a:solidFill>
                  <a:schemeClr val="bg1"/>
                </a:solidFill>
                <a:latin typeface="Arial Narrow" pitchFamily="34" charset="0"/>
              </a:rPr>
              <a:t>Zaključite sa</a:t>
            </a:r>
            <a:endParaRPr kumimoji="0" lang="sr-Latn-RS" sz="9600" b="1" i="0" u="none" strike="noStrike" kern="1200" cap="none" spc="0" normalizeH="0" baseline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9600" b="1" dirty="0">
                <a:solidFill>
                  <a:schemeClr val="bg1"/>
                </a:solidFill>
                <a:latin typeface="Arial Narrow" pitchFamily="34" charset="0"/>
              </a:rPr>
              <a:t>PODSETNIKOM</a:t>
            </a:r>
            <a:endParaRPr kumimoji="0" lang="sr-Latn-RS" sz="9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935977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4" name="Content Placeholder 3" descr="Canva-Programming-Language.jpg"/>
          <p:cNvPicPr>
            <a:picLocks noChangeAspect="1"/>
          </p:cNvPicPr>
          <p:nvPr/>
        </p:nvPicPr>
        <p:blipFill rotWithShape="1">
          <a:blip r:embed="rId2" cstate="print"/>
          <a:srcRect l="6455" r="6695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71289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5908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F0DA64-53D6-48C6-99CD-5B40E1DAD7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56518F-5822-4BE4-BA52-BFA2EA1CEF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21EC61-45D7-4C82-ACF3-837A5FC65A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162" y="442912"/>
            <a:ext cx="4257675" cy="597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361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494"/>
            <a:ext cx="9144000" cy="6850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64597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031028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718"/>
            <a:ext cx="9144000" cy="697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062812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20211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425614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20"/>
            <a:ext cx="9144000" cy="6893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77884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8231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686863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/>
              <a:t>PRIKAZATI KAKO SE PRAVI STRANICA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20688"/>
            <a:ext cx="8316416" cy="5763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9822934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/>
              <a:t>PRIKAZATI KAKO SE PRAVI STRANICA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8325" y="663575"/>
            <a:ext cx="8007350" cy="553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7115020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125" y="482600"/>
            <a:ext cx="8159750" cy="589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450905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87783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" y="644525"/>
            <a:ext cx="8362950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0019847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" y="644525"/>
            <a:ext cx="8172450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740998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/>
              <a:t>PRIKAZATI KAKO SE PRAVI OBJAVA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094815"/>
            <a:ext cx="8748464" cy="443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8347423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/>
              <a:t>CANVA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16632"/>
            <a:ext cx="7128792" cy="6510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1897620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822" y="188640"/>
            <a:ext cx="8484673" cy="6372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541015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6632"/>
            <a:ext cx="8274396" cy="655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5071338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6632"/>
            <a:ext cx="8333764" cy="655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2460181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424936" cy="6138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3036963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griCOM (5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hink-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57356" y="1428736"/>
            <a:ext cx="12554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19,7</a:t>
            </a:r>
            <a:endParaRPr lang="en-GB" sz="36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43306" y="4714884"/>
            <a:ext cx="9509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2,3</a:t>
            </a:r>
            <a:endParaRPr lang="en-GB" sz="36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14942" y="4929198"/>
            <a:ext cx="9509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1,9</a:t>
            </a:r>
            <a:endParaRPr lang="en-GB" sz="36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86578" y="4429132"/>
            <a:ext cx="9509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3,6</a:t>
            </a:r>
            <a:endParaRPr lang="en-GB" sz="36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5643570" y="1357298"/>
            <a:ext cx="2643206" cy="2500330"/>
            <a:chOff x="3500430" y="2071678"/>
            <a:chExt cx="2286016" cy="2286016"/>
          </a:xfrm>
        </p:grpSpPr>
        <p:sp>
          <p:nvSpPr>
            <p:cNvPr id="14" name="Oval 13"/>
            <p:cNvSpPr/>
            <p:nvPr/>
          </p:nvSpPr>
          <p:spPr>
            <a:xfrm>
              <a:off x="3500430" y="2071678"/>
              <a:ext cx="2286016" cy="2286016"/>
            </a:xfrm>
            <a:prstGeom prst="ellipse">
              <a:avLst/>
            </a:prstGeom>
            <a:solidFill>
              <a:srgbClr val="FF7C80"/>
            </a:solidFill>
            <a:ln>
              <a:solidFill>
                <a:srgbClr val="FF7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85783" y="2659511"/>
              <a:ext cx="202811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6600" dirty="0">
                  <a:solidFill>
                    <a:schemeClr val="bg1"/>
                  </a:solidFill>
                  <a:latin typeface="Bookman Old Style" pitchFamily="18" charset="0"/>
                </a:rPr>
                <a:t>27,5</a:t>
              </a:r>
              <a:endParaRPr lang="en-GB" sz="6600" dirty="0">
                <a:solidFill>
                  <a:schemeClr val="bg1"/>
                </a:solidFill>
                <a:latin typeface="Bookman Old Style" pitchFamily="18" charset="0"/>
              </a:endParaRPr>
            </a:p>
          </p:txBody>
        </p:sp>
      </p:grpSp>
      <p:sp>
        <p:nvSpPr>
          <p:cNvPr id="17" name="Rectangle 16"/>
          <p:cNvSpPr/>
          <p:nvPr/>
        </p:nvSpPr>
        <p:spPr>
          <a:xfrm>
            <a:off x="7274176" y="857232"/>
            <a:ext cx="14301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sr-Latn-RS" b="1" dirty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Izvor: RZS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hink-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 descr="think-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86182" y="4714884"/>
            <a:ext cx="9509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3600" b="1" dirty="0">
                <a:solidFill>
                  <a:schemeClr val="bg1"/>
                </a:solidFill>
                <a:latin typeface="Bookman Old Style" pitchFamily="18" charset="0"/>
              </a:rPr>
              <a:t>1,2</a:t>
            </a:r>
            <a:endParaRPr lang="en-GB" sz="36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000496" y="5429264"/>
            <a:ext cx="642942" cy="42862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5929322" y="5286388"/>
            <a:ext cx="642942" cy="571504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6929454" y="4572008"/>
            <a:ext cx="642942" cy="1285884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5715008" y="4572008"/>
            <a:ext cx="9509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3600" b="1" dirty="0">
                <a:solidFill>
                  <a:schemeClr val="bg1"/>
                </a:solidFill>
                <a:latin typeface="Bookman Old Style" pitchFamily="18" charset="0"/>
              </a:rPr>
              <a:t>1,9</a:t>
            </a:r>
            <a:endParaRPr lang="en-GB" sz="36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86578" y="3714752"/>
            <a:ext cx="9509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3600" b="1" dirty="0">
                <a:solidFill>
                  <a:schemeClr val="bg1"/>
                </a:solidFill>
                <a:latin typeface="Bookman Old Style" pitchFamily="18" charset="0"/>
              </a:rPr>
              <a:t>3,6</a:t>
            </a:r>
            <a:endParaRPr lang="en-GB" sz="36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2" name="Chevron 11"/>
          <p:cNvSpPr/>
          <p:nvPr/>
        </p:nvSpPr>
        <p:spPr>
          <a:xfrm rot="10800000">
            <a:off x="4929190" y="4929198"/>
            <a:ext cx="642942" cy="785818"/>
          </a:xfrm>
          <a:prstGeom prst="chevron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71604" y="5572140"/>
            <a:ext cx="642942" cy="285752"/>
          </a:xfrm>
          <a:prstGeom prst="rect">
            <a:avLst/>
          </a:prstGeom>
          <a:solidFill>
            <a:srgbClr val="FF7C80"/>
          </a:solidFill>
          <a:ln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1643042" y="4857760"/>
            <a:ext cx="489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3600" b="1" dirty="0">
                <a:solidFill>
                  <a:schemeClr val="bg1"/>
                </a:solidFill>
                <a:latin typeface="Bookman Old Style" pitchFamily="18" charset="0"/>
              </a:rPr>
              <a:t>1</a:t>
            </a:r>
            <a:endParaRPr lang="en-GB" sz="36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6" name="Chevron 15"/>
          <p:cNvSpPr/>
          <p:nvPr/>
        </p:nvSpPr>
        <p:spPr>
          <a:xfrm rot="10800000">
            <a:off x="2571736" y="4929198"/>
            <a:ext cx="642942" cy="785818"/>
          </a:xfrm>
          <a:prstGeom prst="chevron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274176" y="857232"/>
            <a:ext cx="14301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sr-Latn-RS" b="1" dirty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Izvor: RZS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8" grpId="0"/>
      <p:bldP spid="9" grpId="0"/>
      <p:bldP spid="12" grpId="0" animBg="1"/>
      <p:bldP spid="13" grpId="0" animBg="1"/>
      <p:bldP spid="15" grpId="0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0" b="1427"/>
          <a:stretch/>
        </p:blipFill>
        <p:spPr>
          <a:xfrm>
            <a:off x="-22289" y="9861"/>
            <a:ext cx="9166289" cy="6856835"/>
          </a:xfr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6601" y="2348879"/>
            <a:ext cx="3557399" cy="3844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58" t="23978" r="22225"/>
          <a:stretch/>
        </p:blipFill>
        <p:spPr bwMode="auto">
          <a:xfrm>
            <a:off x="5580112" y="9861"/>
            <a:ext cx="3563888" cy="2613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Rezultat slika za moderan potrošač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75" t="54041"/>
          <a:stretch/>
        </p:blipFill>
        <p:spPr bwMode="auto">
          <a:xfrm>
            <a:off x="5580112" y="4511537"/>
            <a:ext cx="3563888" cy="2355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179512" y="2852936"/>
            <a:ext cx="5760640" cy="38315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RS" sz="2800" b="1" dirty="0">
                <a:solidFill>
                  <a:schemeClr val="bg1"/>
                </a:solidFill>
              </a:rPr>
              <a:t>„Ne proizvodi za zadovoljavanje potreba potrošača, već proizvedi same potrebe“.</a:t>
            </a:r>
          </a:p>
          <a:p>
            <a:pPr marL="0" indent="0">
              <a:buNone/>
            </a:pPr>
            <a:endParaRPr lang="sr-Latn-RS" sz="2800" b="1" dirty="0">
              <a:solidFill>
                <a:schemeClr val="bg1"/>
              </a:solidFill>
            </a:endParaRPr>
          </a:p>
          <a:p>
            <a:r>
              <a:rPr lang="sr-Latn-RS" sz="2800" b="1" dirty="0">
                <a:solidFill>
                  <a:schemeClr val="bg1"/>
                </a:solidFill>
              </a:rPr>
              <a:t>„Kupujem dakle postojim!“</a:t>
            </a:r>
          </a:p>
          <a:p>
            <a:endParaRPr lang="sr-Latn-RS" sz="2800" b="1" dirty="0">
              <a:solidFill>
                <a:schemeClr val="bg1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sr-Latn-RS" sz="2800" b="1" dirty="0">
              <a:solidFill>
                <a:schemeClr val="bg1"/>
              </a:solidFill>
            </a:endParaRPr>
          </a:p>
          <a:p>
            <a:endParaRPr lang="sr-Latn-R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1188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BE02821D80FDB4E8F831FC1F336D14D" ma:contentTypeVersion="13" ma:contentTypeDescription="Kreiraj novi dokument." ma:contentTypeScope="" ma:versionID="fbb14d94d29f24e9065a06c1ed7206db">
  <xsd:schema xmlns:xsd="http://www.w3.org/2001/XMLSchema" xmlns:xs="http://www.w3.org/2001/XMLSchema" xmlns:p="http://schemas.microsoft.com/office/2006/metadata/properties" xmlns:ns2="46636da5-76ec-4d05-8164-8934b16b6eea" xmlns:ns3="aa0efca6-0cdb-4c20-a0ea-ad92c4a06996" targetNamespace="http://schemas.microsoft.com/office/2006/metadata/properties" ma:root="true" ma:fieldsID="a787440dd88bde6e6b5bdf91bd94ef61" ns2:_="" ns3:_="">
    <xsd:import namespace="46636da5-76ec-4d05-8164-8934b16b6eea"/>
    <xsd:import namespace="aa0efca6-0cdb-4c20-a0ea-ad92c4a0699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636da5-76ec-4d05-8164-8934b16b6ee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Oznake slika" ma:readOnly="false" ma:fieldId="{5cf76f15-5ced-4ddc-b409-7134ff3c332f}" ma:taxonomyMulti="true" ma:sspId="e5a7fb6f-2df3-4765-889c-429d5e91dc4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0efca6-0cdb-4c20-a0ea-ad92c4a06996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6f9bc605-9587-4ea6-9d67-5f6cb286ca64}" ma:internalName="TaxCatchAll" ma:showField="CatchAllData" ma:web="aa0efca6-0cdb-4c20-a0ea-ad92c4a0699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 sadržaja"/>
        <xsd:element ref="dc:title" minOccurs="0" maxOccurs="1" ma:index="4" ma:displayName="Naslov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a0efca6-0cdb-4c20-a0ea-ad92c4a06996" xsi:nil="true"/>
    <lcf76f155ced4ddcb4097134ff3c332f xmlns="46636da5-76ec-4d05-8164-8934b16b6ee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4ED63EF-0390-4F84-B74C-BD0C59AF84C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DAF098-52BA-4883-BAC1-25309E739FA0}"/>
</file>

<file path=customXml/itemProps3.xml><?xml version="1.0" encoding="utf-8"?>
<ds:datastoreItem xmlns:ds="http://schemas.openxmlformats.org/officeDocument/2006/customXml" ds:itemID="{3C724BF5-E936-441C-97F1-E6FF5511DFE7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272</Words>
  <Application>Microsoft Office PowerPoint</Application>
  <PresentationFormat>On-screen Show (4:3)</PresentationFormat>
  <Paragraphs>95</Paragraphs>
  <Slides>68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73" baseType="lpstr">
      <vt:lpstr>Arial</vt:lpstr>
      <vt:lpstr>Arial Narrow</vt:lpstr>
      <vt:lpstr>Bookman Old Style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Zana</dc:creator>
  <cp:lastModifiedBy>Бојан Матковски</cp:lastModifiedBy>
  <cp:revision>10</cp:revision>
  <dcterms:created xsi:type="dcterms:W3CDTF">2020-12-28T18:00:10Z</dcterms:created>
  <dcterms:modified xsi:type="dcterms:W3CDTF">2022-02-28T11:51:20Z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0x010100ECEFF054B0438842A238E6F06D025A4F</vt:lpwstr>
  </property>
</Properties>
</file>