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56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CD4AA-08BC-4688-8B74-B240ECBA4A22}" v="1" dt="2022-03-14T10:57:18.129"/>
    <p1510:client id="{91EA900B-0CA3-4523-A085-3B8C6159944F}" v="4" dt="2022-03-14T11:18:08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ристина Гогић" userId="S::kristina.gogic.agm51121@student.ef.uns.ac.rs::9b348e1d-eb8a-4952-b9a0-d718b2a1dcb4" providerId="AD" clId="Web-{91EA900B-0CA3-4523-A085-3B8C6159944F}"/>
    <pc:docChg chg="modSld">
      <pc:chgData name="Кристина Гогић" userId="S::kristina.gogic.agm51121@student.ef.uns.ac.rs::9b348e1d-eb8a-4952-b9a0-d718b2a1dcb4" providerId="AD" clId="Web-{91EA900B-0CA3-4523-A085-3B8C6159944F}" dt="2022-03-14T11:18:08.049" v="3" actId="1076"/>
      <pc:docMkLst>
        <pc:docMk/>
      </pc:docMkLst>
      <pc:sldChg chg="modSp">
        <pc:chgData name="Кристина Гогић" userId="S::kristina.gogic.agm51121@student.ef.uns.ac.rs::9b348e1d-eb8a-4952-b9a0-d718b2a1dcb4" providerId="AD" clId="Web-{91EA900B-0CA3-4523-A085-3B8C6159944F}" dt="2022-03-14T11:18:08.049" v="3" actId="1076"/>
        <pc:sldMkLst>
          <pc:docMk/>
          <pc:sldMk cId="186268663" sldId="269"/>
        </pc:sldMkLst>
        <pc:spChg chg="mod">
          <ac:chgData name="Кристина Гогић" userId="S::kristina.gogic.agm51121@student.ef.uns.ac.rs::9b348e1d-eb8a-4952-b9a0-d718b2a1dcb4" providerId="AD" clId="Web-{91EA900B-0CA3-4523-A085-3B8C6159944F}" dt="2022-03-14T11:18:08.049" v="3" actId="1076"/>
          <ac:spMkLst>
            <pc:docMk/>
            <pc:sldMk cId="186268663" sldId="269"/>
            <ac:spMk id="10" creationId="{00000000-0000-0000-0000-000000000000}"/>
          </ac:spMkLst>
        </pc:spChg>
      </pc:sldChg>
    </pc:docChg>
  </pc:docChgLst>
  <pc:docChgLst>
    <pc:chgData name="Милица Клисара" userId="S::milica.klisara.151eeb09218@student.ef.uns.ac.rs::f0144238-da71-41a6-8c35-e5920245b35d" providerId="AD" clId="Web-{8EBCD4AA-08BC-4688-8B74-B240ECBA4A22}"/>
    <pc:docChg chg="modSld">
      <pc:chgData name="Милица Клисара" userId="S::milica.klisara.151eeb09218@student.ef.uns.ac.rs::f0144238-da71-41a6-8c35-e5920245b35d" providerId="AD" clId="Web-{8EBCD4AA-08BC-4688-8B74-B240ECBA4A22}" dt="2022-03-14T10:57:18.129" v="0" actId="20577"/>
      <pc:docMkLst>
        <pc:docMk/>
      </pc:docMkLst>
      <pc:sldChg chg="modSp">
        <pc:chgData name="Милица Клисара" userId="S::milica.klisara.151eeb09218@student.ef.uns.ac.rs::f0144238-da71-41a6-8c35-e5920245b35d" providerId="AD" clId="Web-{8EBCD4AA-08BC-4688-8B74-B240ECBA4A22}" dt="2022-03-14T10:57:18.129" v="0" actId="20577"/>
        <pc:sldMkLst>
          <pc:docMk/>
          <pc:sldMk cId="186268663" sldId="269"/>
        </pc:sldMkLst>
        <pc:spChg chg="mod">
          <ac:chgData name="Милица Клисара" userId="S::milica.klisara.151eeb09218@student.ef.uns.ac.rs::f0144238-da71-41a6-8c35-e5920245b35d" providerId="AD" clId="Web-{8EBCD4AA-08BC-4688-8B74-B240ECBA4A22}" dt="2022-03-14T10:57:18.129" v="0" actId="20577"/>
          <ac:spMkLst>
            <pc:docMk/>
            <pc:sldMk cId="186268663" sldId="269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3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08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58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92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992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36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03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14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762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98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46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5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811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9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1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2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4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6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4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4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77643-C0D2-461B-9195-B517B45804F2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1B4C-93E7-45D0-A508-5D2A7AE0C9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0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1EE40-25E3-4231-B891-99104EF2271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A0531-110A-4FE4-830A-C4F761873C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4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riC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97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6. KLJUČNI RESURSI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Fizički resursi?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Ljudski resursi?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Finansijski resursi?</a:t>
            </a:r>
          </a:p>
        </p:txBody>
      </p:sp>
    </p:spTree>
    <p:extLst>
      <p:ext uri="{BB962C8B-B14F-4D97-AF65-F5344CB8AC3E}">
        <p14:creationId xmlns:p14="http://schemas.microsoft.com/office/powerpoint/2010/main" val="1907135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7. KLJUČNE AKTIVNOSTI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Koje aktivnosti je neophodno izvršiti da bi ostvarili vrednost koju nudite?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666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8. KLJUČNI PARTNERI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 su ključni partneri?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Nabavka?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Prodaja?</a:t>
            </a:r>
          </a:p>
        </p:txBody>
      </p:sp>
    </p:spTree>
    <p:extLst>
      <p:ext uri="{BB962C8B-B14F-4D97-AF65-F5344CB8AC3E}">
        <p14:creationId xmlns:p14="http://schemas.microsoft.com/office/powerpoint/2010/main" val="166320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9. STRUKTURA TROŠKOVA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Da li efikasno koristite sopstvene resurse?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Da li je biznis održiv?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Da li imate i neke propuštene šanse?</a:t>
            </a:r>
          </a:p>
        </p:txBody>
      </p:sp>
    </p:spTree>
    <p:extLst>
      <p:ext uri="{BB962C8B-B14F-4D97-AF65-F5344CB8AC3E}">
        <p14:creationId xmlns:p14="http://schemas.microsoft.com/office/powerpoint/2010/main" val="3485349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62707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endParaRPr lang="sr-Latn-RS" sz="1600" i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66985" y="6455153"/>
            <a:ext cx="19495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Narrow" panose="020B0606020202030204" pitchFamily="34" charset="0"/>
              </a:rPr>
              <a:t>Business</a:t>
            </a:r>
            <a:r>
              <a:rPr lang="en-US" sz="1600" i="1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model canvas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879" y="255401"/>
            <a:ext cx="2256182" cy="42768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Ključni partneri</a:t>
            </a:r>
          </a:p>
          <a:p>
            <a:endParaRPr lang="sr-Latn-R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57060" y="2385391"/>
            <a:ext cx="2256133" cy="2146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Ključni resursi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54517" y="2405269"/>
            <a:ext cx="2242104" cy="21269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Kanali distribucije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7061" y="255401"/>
            <a:ext cx="2255352" cy="2149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Ključne aktivnosti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0878" y="4532243"/>
            <a:ext cx="5550175" cy="18586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Struktura troškova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51884" y="4532243"/>
            <a:ext cx="5714997" cy="18586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Tokovi prihoda</a:t>
            </a:r>
          </a:p>
          <a:p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06616" y="255401"/>
            <a:ext cx="2247901" cy="42768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Predložena vrednost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395841" y="255401"/>
            <a:ext cx="2271040" cy="4276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Segment kupca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155347" y="255401"/>
            <a:ext cx="2240494" cy="21399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r-Latn-RS" sz="1600" i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Odnos sa kupcima</a:t>
            </a:r>
            <a:endParaRPr lang="en-US" sz="1600" i="1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8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30654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3500846"/>
            <a:ext cx="8229600" cy="1907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7200" b="1">
                <a:solidFill>
                  <a:schemeClr val="bg1"/>
                </a:solidFill>
                <a:latin typeface="Arial Narrow" pitchFamily="34" charset="0"/>
              </a:rPr>
              <a:t>HVALA NA PAŽNJI !</a:t>
            </a:r>
          </a:p>
        </p:txBody>
      </p:sp>
    </p:spTree>
    <p:extLst>
      <p:ext uri="{BB962C8B-B14F-4D97-AF65-F5344CB8AC3E}">
        <p14:creationId xmlns:p14="http://schemas.microsoft.com/office/powerpoint/2010/main" val="80645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47" y="191087"/>
            <a:ext cx="8889216" cy="66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41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155780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sr-Latn-RS" sz="9600" b="1">
                <a:solidFill>
                  <a:prstClr val="white"/>
                </a:solidFill>
                <a:latin typeface="Arial Narrow" pitchFamily="34" charset="0"/>
              </a:rPr>
              <a:t>Business model </a:t>
            </a:r>
            <a:r>
              <a:rPr lang="sr-Latn-RS" sz="9600" b="1" err="1">
                <a:solidFill>
                  <a:prstClr val="white"/>
                </a:solidFill>
                <a:latin typeface="Arial Narrow" pitchFamily="34" charset="0"/>
              </a:rPr>
              <a:t>canvas</a:t>
            </a:r>
            <a:endParaRPr lang="sr-Latn-RS" sz="9600" b="1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5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1600" b="1" err="1">
                <a:solidFill>
                  <a:schemeClr val="bg1"/>
                </a:solidFill>
                <a:latin typeface="Arial Narrow" panose="020B0606020202030204" pitchFamily="34" charset="0"/>
              </a:rPr>
              <a:t>Definicija</a:t>
            </a:r>
            <a:r>
              <a:rPr lang="en-US" sz="1600" b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err="1">
                <a:solidFill>
                  <a:schemeClr val="bg1"/>
                </a:solidFill>
                <a:latin typeface="Arial Narrow" panose="020B0606020202030204" pitchFamily="34" charset="0"/>
              </a:rPr>
              <a:t>poslovnog</a:t>
            </a:r>
            <a:r>
              <a:rPr lang="en-US" sz="1600" b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err="1">
                <a:solidFill>
                  <a:schemeClr val="bg1"/>
                </a:solidFill>
                <a:latin typeface="Arial Narrow" panose="020B0606020202030204" pitchFamily="34" charset="0"/>
              </a:rPr>
              <a:t>modela</a:t>
            </a:r>
            <a:r>
              <a:rPr lang="en-US" sz="1600" b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err="1">
                <a:solidFill>
                  <a:schemeClr val="bg1"/>
                </a:solidFill>
                <a:latin typeface="Arial Narrow" panose="020B0606020202030204" pitchFamily="34" charset="0"/>
              </a:rPr>
              <a:t>kaže</a:t>
            </a:r>
            <a:r>
              <a:rPr lang="en-US" sz="1600" b="1">
                <a:solidFill>
                  <a:schemeClr val="bg1"/>
                </a:solidFill>
                <a:latin typeface="Arial Narrow" panose="020B0606020202030204" pitchFamily="34" charset="0"/>
              </a:rPr>
              <a:t> da “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poslovni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model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opisuje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na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racionalan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način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kako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organizacija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stvara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i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isporučuje</a:t>
            </a:r>
            <a:r>
              <a:rPr lang="en-US" sz="1600" b="1" i="1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i="1" err="1">
                <a:solidFill>
                  <a:schemeClr val="bg1"/>
                </a:solidFill>
                <a:latin typeface="Arial Narrow" panose="020B0606020202030204" pitchFamily="34" charset="0"/>
              </a:rPr>
              <a:t>vrednost</a:t>
            </a:r>
            <a:r>
              <a:rPr lang="en-US" sz="1600" b="1">
                <a:solidFill>
                  <a:schemeClr val="bg1"/>
                </a:solidFill>
                <a:latin typeface="Arial Narrow" panose="020B0606020202030204" pitchFamily="34" charset="0"/>
              </a:rPr>
              <a:t>”. </a:t>
            </a:r>
            <a:endParaRPr lang="sr-Latn-RS" sz="1600" b="1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Latn-RS" sz="1600" b="1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sr-Latn-RS" sz="1600" b="1">
                <a:solidFill>
                  <a:schemeClr val="bg1"/>
                </a:solidFill>
                <a:latin typeface="Arial Narrow" panose="020B0606020202030204" pitchFamily="34" charset="0"/>
              </a:rPr>
              <a:t>MODEL VS PLAN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Latn-RS" sz="1600" b="1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sr-Latn-RS" sz="1600" b="1">
                <a:solidFill>
                  <a:schemeClr val="bg1"/>
                </a:solidFill>
                <a:latin typeface="Arial Narrow" panose="020B0606020202030204" pitchFamily="34" charset="0"/>
              </a:rPr>
              <a:t>Poslovni model je skup naših pretpostavki koje imamo o tome kako ćemo poslovati, kome ćemo prodavati nešto, na koji način i zašto. Da bismo utvrdili da li oko te ideje možemo da </a:t>
            </a:r>
            <a:r>
              <a:rPr lang="sr-Latn-RS" sz="1600" b="1" err="1">
                <a:solidFill>
                  <a:schemeClr val="bg1"/>
                </a:solidFill>
                <a:latin typeface="Arial Narrow" pitchFamily="34" charset="0"/>
              </a:rPr>
              <a:t>razvjijemo</a:t>
            </a:r>
            <a:r>
              <a:rPr lang="sr-Latn-RS" sz="1600" b="1">
                <a:solidFill>
                  <a:schemeClr val="bg1"/>
                </a:solidFill>
                <a:latin typeface="Arial Narrow" pitchFamily="34" charset="0"/>
              </a:rPr>
              <a:t> biznis, potrebno je sve pretpostavke iznete u poslovnom modelu proveriti u realnosti. Kako? Jednostavno – razgovarati sa potencijalnim kupcima i čuti šta oni žele, koje probleme imaju i koliko su spremni da plate za rešenje tih problema. Sva nova saznanja treba uključiti u novi poslovni model i modifikovati ga dok ne dođemo do rešenja oko kog ćemo moći da izgradimo kompaniju.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Latn-RS" sz="1600" b="1">
              <a:solidFill>
                <a:schemeClr val="bg1"/>
              </a:solidFill>
              <a:latin typeface="Arial Narrow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sr-Latn-RS" sz="2400">
                <a:solidFill>
                  <a:schemeClr val="bg1"/>
                </a:solidFill>
                <a:latin typeface="Arial Narrow" pitchFamily="34" charset="0"/>
              </a:rPr>
              <a:t>Poslovni model se sastoji iz 9 segmenata i staje na jedan A4 papir!</a:t>
            </a:r>
          </a:p>
        </p:txBody>
      </p:sp>
    </p:spTree>
    <p:extLst>
      <p:ext uri="{BB962C8B-B14F-4D97-AF65-F5344CB8AC3E}">
        <p14:creationId xmlns:p14="http://schemas.microsoft.com/office/powerpoint/2010/main" val="341089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indent="-457200" algn="ctr">
              <a:spcBef>
                <a:spcPct val="20000"/>
              </a:spcBef>
              <a:buAutoNum type="arabicPeriod"/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SEGMENT KUPCA </a:t>
            </a:r>
          </a:p>
          <a:p>
            <a:pPr marL="457200" indent="-457200" algn="ctr">
              <a:spcBef>
                <a:spcPct val="20000"/>
              </a:spcBef>
              <a:buAutoNum type="arabicPeriod"/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marL="457200" indent="-457200" algn="ctr">
              <a:spcBef>
                <a:spcPct val="20000"/>
              </a:spcBef>
              <a:buAutoNum type="arabicPeriod"/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 su kupci?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 je ciljna grupa?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 je segment?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Koji segment je najobimniji?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Koja grupa ima najveću kupovnu moć?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Koja grupa kupaca je najpristupačnija?</a:t>
            </a:r>
          </a:p>
        </p:txBody>
      </p:sp>
    </p:spTree>
    <p:extLst>
      <p:ext uri="{BB962C8B-B14F-4D97-AF65-F5344CB8AC3E}">
        <p14:creationId xmlns:p14="http://schemas.microsoft.com/office/powerpoint/2010/main" val="2397766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2. PREDLOŽENA VREDNOST</a:t>
            </a:r>
          </a:p>
          <a:p>
            <a:pPr marL="457200" indent="-457200" algn="ctr">
              <a:spcBef>
                <a:spcPct val="20000"/>
              </a:spcBef>
              <a:buAutoNum type="arabicPeriod"/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Koju vrednost donosite kupcu?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Koji problem rešavate kupcu?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 su kupci koji vam najviše veruju?</a:t>
            </a:r>
          </a:p>
        </p:txBody>
      </p:sp>
    </p:spTree>
    <p:extLst>
      <p:ext uri="{BB962C8B-B14F-4D97-AF65-F5344CB8AC3E}">
        <p14:creationId xmlns:p14="http://schemas.microsoft.com/office/powerpoint/2010/main" val="3143732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3. KANALI DISTRIBUCIJE PROIZVODA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Na koji način vaši kupci žele da im proizvod bude isporučen?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Koji se kanal distribucije pokazao kao najefikasniji?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Koliko su oni usklađeni sa navikama kupaca?</a:t>
            </a:r>
          </a:p>
        </p:txBody>
      </p:sp>
    </p:spTree>
    <p:extLst>
      <p:ext uri="{BB962C8B-B14F-4D97-AF65-F5344CB8AC3E}">
        <p14:creationId xmlns:p14="http://schemas.microsoft.com/office/powerpoint/2010/main" val="385771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4. ODNOSI SA KUPCIMA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Na koji način planirate da uspostavite vezu sa vašim kupcima?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Kako ćete tu vezu održavati?</a:t>
            </a:r>
          </a:p>
        </p:txBody>
      </p:sp>
    </p:spTree>
    <p:extLst>
      <p:ext uri="{BB962C8B-B14F-4D97-AF65-F5344CB8AC3E}">
        <p14:creationId xmlns:p14="http://schemas.microsoft.com/office/powerpoint/2010/main" val="245556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5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2356" y="8819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5. TOKOVI PRIHODA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endParaRPr lang="sr-Cyrl-RS" sz="2400" b="1">
              <a:solidFill>
                <a:schemeClr val="bg1"/>
              </a:solidFill>
              <a:latin typeface="Arial Narrow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Određivanje cene?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 Šta vaši kupci već kupuju?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Koliko su spremni da plate?</a:t>
            </a:r>
          </a:p>
          <a:p>
            <a:pPr algn="ctr">
              <a:spcBef>
                <a:spcPct val="20000"/>
              </a:spcBef>
              <a:defRPr/>
            </a:pPr>
            <a:r>
              <a:rPr lang="sr-Latn-RS" sz="2400" b="1">
                <a:solidFill>
                  <a:schemeClr val="bg1"/>
                </a:solidFill>
                <a:latin typeface="Arial Narrow" pitchFamily="34" charset="0"/>
              </a:rPr>
              <a:t>Kapaciteti proizvodnje/pružanja usluga?</a:t>
            </a:r>
          </a:p>
          <a:p>
            <a:pPr algn="ctr">
              <a:spcBef>
                <a:spcPct val="20000"/>
              </a:spcBef>
              <a:defRPr/>
            </a:pPr>
            <a:endParaRPr lang="sr-Latn-RS" sz="2400" b="1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022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a0efca6-0cdb-4c20-a0ea-ad92c4a06996" xsi:nil="true"/>
    <lcf76f155ced4ddcb4097134ff3c332f xmlns="46636da5-76ec-4d05-8164-8934b16b6ee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BE02821D80FDB4E8F831FC1F336D14D" ma:contentTypeVersion="13" ma:contentTypeDescription="Kreiraj novi dokument." ma:contentTypeScope="" ma:versionID="fbb14d94d29f24e9065a06c1ed7206db">
  <xsd:schema xmlns:xsd="http://www.w3.org/2001/XMLSchema" xmlns:xs="http://www.w3.org/2001/XMLSchema" xmlns:p="http://schemas.microsoft.com/office/2006/metadata/properties" xmlns:ns2="46636da5-76ec-4d05-8164-8934b16b6eea" xmlns:ns3="aa0efca6-0cdb-4c20-a0ea-ad92c4a06996" targetNamespace="http://schemas.microsoft.com/office/2006/metadata/properties" ma:root="true" ma:fieldsID="a787440dd88bde6e6b5bdf91bd94ef61" ns2:_="" ns3:_="">
    <xsd:import namespace="46636da5-76ec-4d05-8164-8934b16b6eea"/>
    <xsd:import namespace="aa0efca6-0cdb-4c20-a0ea-ad92c4a069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36da5-76ec-4d05-8164-8934b16b6e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Oznake slika" ma:readOnly="false" ma:fieldId="{5cf76f15-5ced-4ddc-b409-7134ff3c332f}" ma:taxonomyMulti="true" ma:sspId="e5a7fb6f-2df3-4765-889c-429d5e91d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0efca6-0cdb-4c20-a0ea-ad92c4a0699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f9bc605-9587-4ea6-9d67-5f6cb286ca64}" ma:internalName="TaxCatchAll" ma:showField="CatchAllData" ma:web="aa0efca6-0cdb-4c20-a0ea-ad92c4a069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8E874E-5777-44FB-9719-4F53EA96324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3CD9A03-0856-4D94-B4FE-E715AACBB0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ED3B6F-E837-465D-901F-B9235D3D5966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revision>1</cp:revision>
  <dcterms:created xsi:type="dcterms:W3CDTF">2022-03-13T12:39:42Z</dcterms:created>
  <dcterms:modified xsi:type="dcterms:W3CDTF">2022-03-14T11:18:11Z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0x0101004BE02821D80FDB4E8F831FC1F336D14D</vt:lpwstr>
  </property>
</Properties>
</file>