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9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E9C4-2A91-4E70-BD84-063A34B2CD80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02C8-F1FD-43EF-9DAE-4F77F7FA982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78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E9C4-2A91-4E70-BD84-063A34B2CD80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02C8-F1FD-43EF-9DAE-4F77F7FA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7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E9C4-2A91-4E70-BD84-063A34B2CD80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02C8-F1FD-43EF-9DAE-4F77F7FA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56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E9C4-2A91-4E70-BD84-063A34B2CD80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02C8-F1FD-43EF-9DAE-4F77F7FA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721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E9C4-2A91-4E70-BD84-063A34B2CD80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02C8-F1FD-43EF-9DAE-4F77F7FA982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2262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E9C4-2A91-4E70-BD84-063A34B2CD80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02C8-F1FD-43EF-9DAE-4F77F7FA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75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E9C4-2A91-4E70-BD84-063A34B2CD80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02C8-F1FD-43EF-9DAE-4F77F7FA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70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E9C4-2A91-4E70-BD84-063A34B2CD80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02C8-F1FD-43EF-9DAE-4F77F7FA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37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E9C4-2A91-4E70-BD84-063A34B2CD80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02C8-F1FD-43EF-9DAE-4F77F7FA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46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843E9C4-2A91-4E70-BD84-063A34B2CD80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D5202C8-F1FD-43EF-9DAE-4F77F7FA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1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E9C4-2A91-4E70-BD84-063A34B2CD80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02C8-F1FD-43EF-9DAE-4F77F7FA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432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843E9C4-2A91-4E70-BD84-063A34B2CD80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D5202C8-F1FD-43EF-9DAE-4F77F7FA982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40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476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b="1" dirty="0"/>
              <a:t>Агроиндустрија у Србији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/>
              <a:t>A</a:t>
            </a:r>
            <a:r>
              <a:rPr lang="sr-Cyrl-RS" dirty="0"/>
              <a:t>ндреа Перлаки ЕЕБ014/18</a:t>
            </a:r>
          </a:p>
          <a:p>
            <a:pPr marL="0" indent="0" algn="r">
              <a:buNone/>
            </a:pPr>
            <a:r>
              <a:rPr lang="sr-Cyrl-RS" dirty="0"/>
              <a:t>Ања Стојковић ЕЕБ030/18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81309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174BFE4-04E0-4E5A-845F-00393E33096C}"/>
              </a:ext>
            </a:extLst>
          </p:cNvPr>
          <p:cNvSpPr txBox="1"/>
          <p:nvPr/>
        </p:nvSpPr>
        <p:spPr>
          <a:xfrm>
            <a:off x="581025" y="634484"/>
            <a:ext cx="6096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Cyrl-RS" sz="2400" dirty="0"/>
              <a:t>ОПОРАВАК АГРОИНДУСТРИЈЕ У СРБИЈИ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A7755A-AD04-4D57-83B3-BDF6F64C4CFB}"/>
              </a:ext>
            </a:extLst>
          </p:cNvPr>
          <p:cNvSpPr txBox="1"/>
          <p:nvPr/>
        </p:nvSpPr>
        <p:spPr>
          <a:xfrm>
            <a:off x="714375" y="2459504"/>
            <a:ext cx="4953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• </a:t>
            </a:r>
            <a:r>
              <a:rPr lang="ru-RU" sz="2000" dirty="0"/>
              <a:t>опоравити приватни и акционарски - државни аграрни сектор </a:t>
            </a:r>
          </a:p>
          <a:p>
            <a:endParaRPr lang="ru-RU" sz="2000" dirty="0"/>
          </a:p>
          <a:p>
            <a:r>
              <a:rPr lang="ru-RU" sz="2000" dirty="0"/>
              <a:t>• подстицајним мерама економске политике уобличавати га у модеран фармерски посед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FAB493-47E8-4A19-948D-FF4C2F627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19100"/>
            <a:ext cx="5600700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002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E98ED8-AA3A-43FB-9C19-00C0C7D175F2}"/>
              </a:ext>
            </a:extLst>
          </p:cNvPr>
          <p:cNvSpPr txBox="1"/>
          <p:nvPr/>
        </p:nvSpPr>
        <p:spPr>
          <a:xfrm>
            <a:off x="3127206" y="2381250"/>
            <a:ext cx="59375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5400" dirty="0"/>
              <a:t>ХВАЛА НА ПАЖЊИ!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359522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452845"/>
            <a:ext cx="10058400" cy="5686697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sr-Cyrl-RS" dirty="0"/>
              <a:t>На нижем степену привредне развијености, појам пољопривреде је најчешће синоним за примарну пољопривредну производњу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/>
              <a:t>Као последица научно технолошког напретка пољопривредна производња престаје да буде изолована делатност и за њен развој непоходно је успотављање функционалних веза са другим делатностима.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789" y="2177738"/>
            <a:ext cx="4972731" cy="383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05677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452845"/>
            <a:ext cx="10058400" cy="5686697"/>
          </a:xfrm>
        </p:spPr>
        <p:txBody>
          <a:bodyPr/>
          <a:lstStyle/>
          <a:p>
            <a:pPr lvl="0"/>
            <a:r>
              <a:rPr lang="sr-Cyrl-RS" b="1" dirty="0"/>
              <a:t>Фармерски сектор</a:t>
            </a:r>
            <a:endParaRPr lang="en-US" b="1" dirty="0"/>
          </a:p>
          <a:p>
            <a:pPr lvl="0"/>
            <a:r>
              <a:rPr lang="en-US" dirty="0"/>
              <a:t>РАТАРСТВО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/>
              <a:t>Главни ратарски производи у Србији су </a:t>
            </a:r>
            <a:r>
              <a:rPr lang="sr-Cyrl-RS" b="1" dirty="0"/>
              <a:t>жита</a:t>
            </a:r>
            <a:r>
              <a:rPr lang="en-US" b="1" dirty="0"/>
              <a:t>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/>
              <a:t>Поред жита у Србији је значајна и производња </a:t>
            </a:r>
            <a:r>
              <a:rPr lang="sr-Cyrl-RS" b="1" dirty="0"/>
              <a:t>индустријских биљака</a:t>
            </a:r>
            <a:r>
              <a:rPr lang="sr-Cyrl-RS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115" y="2009365"/>
            <a:ext cx="1759540" cy="17595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84" y="2057737"/>
            <a:ext cx="2619375" cy="1743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611" y="2089035"/>
            <a:ext cx="2857500" cy="1600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067" y="2057737"/>
            <a:ext cx="2466975" cy="1847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090" y="4505115"/>
            <a:ext cx="1748654" cy="17486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106" y="4505115"/>
            <a:ext cx="1601937" cy="177491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F24817F-0659-43CB-83D3-6757A62129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6539" y="4531376"/>
            <a:ext cx="3104354" cy="17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261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452845"/>
            <a:ext cx="10058400" cy="5686697"/>
          </a:xfrm>
        </p:spPr>
        <p:txBody>
          <a:bodyPr/>
          <a:lstStyle/>
          <a:p>
            <a:r>
              <a:rPr lang="sr-Cyrl-RS" dirty="0"/>
              <a:t>Гајење </a:t>
            </a:r>
            <a:r>
              <a:rPr lang="sr-Cyrl-RS" b="1" dirty="0"/>
              <a:t>поврћа</a:t>
            </a:r>
            <a:r>
              <a:rPr lang="sr-Cyrl-RS" dirty="0"/>
              <a:t>  захтева плодно тло, доста влаге и утрошак радне снаге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sr-Cyrl-RS" dirty="0"/>
              <a:t>ВОЋАРСТВО И ВИНОГРАДАРСТВО</a:t>
            </a:r>
            <a:endParaRPr lang="en-US" dirty="0"/>
          </a:p>
          <a:p>
            <a:r>
              <a:rPr lang="sr-Cyrl-RS" dirty="0"/>
              <a:t>Климатски услови и рељеф погодују узгоју средњеевропског воћа и винове лозе. </a:t>
            </a:r>
            <a:endParaRPr lang="en-US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41" y="1275122"/>
            <a:ext cx="2619375" cy="17430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505" y="984609"/>
            <a:ext cx="1847850" cy="2466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474" y="1205453"/>
            <a:ext cx="2619375" cy="1743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3968" y="1417997"/>
            <a:ext cx="2857500" cy="160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683" y="4525599"/>
            <a:ext cx="2619375" cy="1743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281" y="4582749"/>
            <a:ext cx="27146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69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531223"/>
            <a:ext cx="10058400" cy="5337871"/>
          </a:xfrm>
        </p:spPr>
        <p:txBody>
          <a:bodyPr/>
          <a:lstStyle/>
          <a:p>
            <a:pPr lvl="0"/>
            <a:r>
              <a:rPr lang="sr-Cyrl-RS" dirty="0"/>
              <a:t>СТОЧАРСТВО</a:t>
            </a:r>
            <a:r>
              <a:rPr lang="en-US" dirty="0"/>
              <a:t>: 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sr-Cyrl-RS" sz="1800" dirty="0"/>
              <a:t>говедарство </a:t>
            </a:r>
            <a:endParaRPr lang="en-US" sz="1800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sr-Cyrl-RS" sz="1800" dirty="0"/>
              <a:t>свињарство </a:t>
            </a:r>
            <a:endParaRPr lang="en-US" sz="1800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sr-Cyrl-RS" sz="1800" dirty="0"/>
              <a:t>овчарство</a:t>
            </a:r>
            <a:endParaRPr lang="en-US" sz="1800" dirty="0"/>
          </a:p>
          <a:p>
            <a:pPr>
              <a:buFont typeface="Wingdings" panose="05000000000000000000" pitchFamily="2" charset="2"/>
              <a:buChar char="v"/>
            </a:pPr>
            <a:r>
              <a:rPr lang="sr-Cyrl-RS" sz="1800" dirty="0"/>
              <a:t>живинарство </a:t>
            </a:r>
            <a:endParaRPr lang="en-US" sz="1800" dirty="0"/>
          </a:p>
          <a:p>
            <a:pPr marL="0" lvl="0" indent="0">
              <a:buNone/>
            </a:pPr>
            <a:r>
              <a:rPr lang="sr-Cyrl-RS" dirty="0"/>
              <a:t>РИБОЛОВ</a:t>
            </a:r>
            <a:r>
              <a:rPr lang="en-US" dirty="0"/>
              <a:t>: </a:t>
            </a:r>
            <a:r>
              <a:rPr lang="sr-Cyrl-RS" sz="1800" dirty="0"/>
              <a:t>У нашој земљи је заступље слатководни риболов на рекама језерима и вештачким рибњацима. </a:t>
            </a:r>
            <a:endParaRPr lang="en-US" sz="1800" dirty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sr-Cyrl-RS" dirty="0"/>
              <a:t>ШУМАРСТВО</a:t>
            </a:r>
            <a:r>
              <a:rPr lang="en-US" dirty="0"/>
              <a:t>: </a:t>
            </a:r>
            <a:r>
              <a:rPr lang="sr-Cyrl-RS" sz="1800" dirty="0"/>
              <a:t>Шумарство је привредна делатност која се</a:t>
            </a:r>
            <a:endParaRPr lang="en-US" sz="1800" dirty="0"/>
          </a:p>
          <a:p>
            <a:pPr marL="0" lvl="0" indent="0">
              <a:buNone/>
            </a:pPr>
            <a:r>
              <a:rPr lang="sr-Cyrl-RS" sz="1800" dirty="0"/>
              <a:t> заснива на узгајању, очувању и рационалном искоришћењу</a:t>
            </a:r>
            <a:endParaRPr lang="en-US" sz="1800" dirty="0"/>
          </a:p>
          <a:p>
            <a:pPr marL="0" lvl="0" indent="0">
              <a:buNone/>
            </a:pPr>
            <a:r>
              <a:rPr lang="sr-Cyrl-RS" sz="1800" dirty="0"/>
              <a:t> шума.</a:t>
            </a:r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926" y="531223"/>
            <a:ext cx="2619375" cy="1743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048" y="602660"/>
            <a:ext cx="2857500" cy="160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351" y="3314458"/>
            <a:ext cx="3028950" cy="1514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093" y="4690715"/>
            <a:ext cx="286702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918105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8945E-58E6-4D80-9EB0-17A4E920F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9899" y="190781"/>
            <a:ext cx="10045971" cy="546066"/>
          </a:xfrm>
        </p:spPr>
        <p:txBody>
          <a:bodyPr>
            <a:normAutofit/>
          </a:bodyPr>
          <a:lstStyle/>
          <a:p>
            <a:r>
              <a:rPr lang="en-US" sz="3200" b="1" dirty="0"/>
              <a:t>	</a:t>
            </a:r>
            <a:r>
              <a:rPr lang="sr-Cyrl-RS" sz="3200" b="1" dirty="0"/>
              <a:t>Дофармерски сектор</a:t>
            </a:r>
            <a:endParaRPr lang="en-US" sz="3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600AB4-93BE-4F85-AEA1-7317BB721EE4}"/>
              </a:ext>
            </a:extLst>
          </p:cNvPr>
          <p:cNvSpPr txBox="1"/>
          <p:nvPr/>
        </p:nvSpPr>
        <p:spPr>
          <a:xfrm>
            <a:off x="807868" y="1058687"/>
            <a:ext cx="3314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/>
              <a:t>ХЕМИЈСКА ИНДУСТРИЈА</a:t>
            </a: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75CC62-0028-49FD-9842-7357AC454A6B}"/>
              </a:ext>
            </a:extLst>
          </p:cNvPr>
          <p:cNvSpPr txBox="1"/>
          <p:nvPr/>
        </p:nvSpPr>
        <p:spPr>
          <a:xfrm>
            <a:off x="807868" y="1773604"/>
            <a:ext cx="657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Хемијска индустрија је грана индустрије која хемијским путем прерађује биљне, животињске и минералне сировине, као и разне отпадке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65B81F-139B-4161-95DA-8C8BF01256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999" y="1773604"/>
            <a:ext cx="4451756" cy="22790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94E25E-4950-4783-AE11-5128B8DD23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0" b="9303"/>
          <a:stretch/>
        </p:blipFill>
        <p:spPr>
          <a:xfrm>
            <a:off x="2626095" y="2557109"/>
            <a:ext cx="4026774" cy="17437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771C9F-C693-4851-A634-394200FE4339}"/>
              </a:ext>
            </a:extLst>
          </p:cNvPr>
          <p:cNvSpPr txBox="1"/>
          <p:nvPr/>
        </p:nvSpPr>
        <p:spPr>
          <a:xfrm>
            <a:off x="807868" y="4719811"/>
            <a:ext cx="106792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Производи и центри хемијске индустрије: </a:t>
            </a:r>
          </a:p>
          <a:p>
            <a:r>
              <a:rPr lang="ru-RU" dirty="0"/>
              <a:t>сумпорна киселина у Бору, Шапцу и Косовској Митровици, фосфорна ђубрива у Прахову, азотна ђубрива у Панчеву.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150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9E255F-E5AA-4227-9474-9E5D7270F26E}"/>
              </a:ext>
            </a:extLst>
          </p:cNvPr>
          <p:cNvSpPr txBox="1"/>
          <p:nvPr/>
        </p:nvSpPr>
        <p:spPr>
          <a:xfrm>
            <a:off x="571499" y="438149"/>
            <a:ext cx="3743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dirty="0"/>
              <a:t>МАШИНСКА ИНДУСТРИЈА</a:t>
            </a: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CDEB69-AC6E-496F-B135-A0D265FD08DC}"/>
              </a:ext>
            </a:extLst>
          </p:cNvPr>
          <p:cNvSpPr txBox="1"/>
          <p:nvPr/>
        </p:nvSpPr>
        <p:spPr>
          <a:xfrm>
            <a:off x="571499" y="1181100"/>
            <a:ext cx="11306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Машинска индустрија се бави производњом машина, уређаја, алата, апарата, производа намењених употреби у пољопривреди, домаћинствима и сл.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0C3B09-3960-47FA-B4FE-AFC534F168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99" y="2238375"/>
            <a:ext cx="5926666" cy="3333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5E02D3-FB81-4020-81FE-47A19901A644}"/>
              </a:ext>
            </a:extLst>
          </p:cNvPr>
          <p:cNvSpPr txBox="1"/>
          <p:nvPr/>
        </p:nvSpPr>
        <p:spPr>
          <a:xfrm>
            <a:off x="6972299" y="2717362"/>
            <a:ext cx="45434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Производња пољопривредних машина се налази у: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Оџацима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Бачкој Паланци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Новом Бечеју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Старој Пазови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Београду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1482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A06F11-11AA-4857-9279-F494E9E94FF1}"/>
              </a:ext>
            </a:extLst>
          </p:cNvPr>
          <p:cNvSpPr txBox="1"/>
          <p:nvPr/>
        </p:nvSpPr>
        <p:spPr>
          <a:xfrm>
            <a:off x="504825" y="447675"/>
            <a:ext cx="3561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/>
              <a:t>ПОСТФАРМЕСРКИ СЕКТОР</a:t>
            </a: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ECEE06-8F7F-4A87-AF02-577AB2E92492}"/>
              </a:ext>
            </a:extLst>
          </p:cNvPr>
          <p:cNvSpPr txBox="1"/>
          <p:nvPr/>
        </p:nvSpPr>
        <p:spPr>
          <a:xfrm>
            <a:off x="560257" y="1028700"/>
            <a:ext cx="6257739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r-Cyrl-RS" dirty="0"/>
          </a:p>
          <a:p>
            <a:r>
              <a:rPr lang="ru-RU" dirty="0"/>
              <a:t>Гране </a:t>
            </a:r>
            <a:r>
              <a:rPr lang="ru-RU" sz="2000" dirty="0"/>
              <a:t>ПРЕХРАМБЕНЕ ИНДУСТРИЈЕ </a:t>
            </a:r>
            <a:r>
              <a:rPr lang="ru-RU" dirty="0"/>
              <a:t>Србије се деле на:</a:t>
            </a:r>
          </a:p>
          <a:p>
            <a:r>
              <a:rPr lang="ru-RU" dirty="0"/>
              <a:t>• гране које се баве основном прерадом аграрних производа</a:t>
            </a:r>
          </a:p>
          <a:p>
            <a:r>
              <a:rPr lang="ru-RU" dirty="0"/>
              <a:t>• гране које се баве сложенијим пословима прераде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9DDB62-DF36-4C74-958A-654BEF57BF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675" y="909340"/>
            <a:ext cx="4572000" cy="25717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86E871-D1E8-4D41-84A3-080191AC4C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3057525"/>
            <a:ext cx="4705350" cy="23526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88C9CA-269D-4B6C-A519-069A902FE12C}"/>
              </a:ext>
            </a:extLst>
          </p:cNvPr>
          <p:cNvSpPr txBox="1"/>
          <p:nvPr/>
        </p:nvSpPr>
        <p:spPr>
          <a:xfrm>
            <a:off x="6817996" y="4129087"/>
            <a:ext cx="4705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Прехрамбени центри:</a:t>
            </a:r>
          </a:p>
          <a:p>
            <a:r>
              <a:rPr lang="ru-RU" dirty="0"/>
              <a:t>Пожаревац, Смедерево, Ваљево, Горњи Милановац, Чачак, Пожега, скоро сви већи војвођански градови идр.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098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63DA50-D85D-4C21-88BA-100AAE24C98B}"/>
              </a:ext>
            </a:extLst>
          </p:cNvPr>
          <p:cNvSpPr txBox="1"/>
          <p:nvPr/>
        </p:nvSpPr>
        <p:spPr>
          <a:xfrm>
            <a:off x="276225" y="323850"/>
            <a:ext cx="110871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ДУВАНСКА ИНДУСТРИЈА</a:t>
            </a:r>
          </a:p>
          <a:p>
            <a:endParaRPr lang="ru-RU" dirty="0"/>
          </a:p>
          <a:p>
            <a:r>
              <a:rPr lang="ru-RU" dirty="0"/>
              <a:t>-грана индустрије која се бави узгајањем и прерадом дувана и производњом дуванских производа. </a:t>
            </a:r>
          </a:p>
          <a:p>
            <a:r>
              <a:rPr lang="ru-RU" dirty="0"/>
              <a:t>У Србији се дуван узгаја највише у Јужном Поморављу и у Војводини.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06C4D5-4755-4ECD-9463-511CC5AE91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274" y="1309211"/>
            <a:ext cx="3686175" cy="21197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29FE56C-1F78-40AA-A4B9-92D7AF47CF49}"/>
              </a:ext>
            </a:extLst>
          </p:cNvPr>
          <p:cNvSpPr txBox="1"/>
          <p:nvPr/>
        </p:nvSpPr>
        <p:spPr>
          <a:xfrm>
            <a:off x="276225" y="2405270"/>
            <a:ext cx="4103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ТРГОВИНА СА ЕВРОПСКОМ УНИЈОМ</a:t>
            </a: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622114-F61F-4EAF-8812-567BC4CA22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" y="3090863"/>
            <a:ext cx="5982892" cy="28717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7ABA0B-F908-415C-9A46-2D7C51F0E9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917" r="-1741"/>
          <a:stretch/>
        </p:blipFill>
        <p:spPr>
          <a:xfrm>
            <a:off x="7534274" y="3705225"/>
            <a:ext cx="3829051" cy="225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579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343</Words>
  <Application>Microsoft Office PowerPoint</Application>
  <PresentationFormat>Widescreen</PresentationFormat>
  <Paragraphs>68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Retrospect</vt:lpstr>
      <vt:lpstr>Агроиндустрија у Србији </vt:lpstr>
      <vt:lpstr>PowerPoint Presentation</vt:lpstr>
      <vt:lpstr>PowerPoint Presentation</vt:lpstr>
      <vt:lpstr>PowerPoint Presentation</vt:lpstr>
      <vt:lpstr>PowerPoint Presentation</vt:lpstr>
      <vt:lpstr> Дофармерски сектор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Агроиндустрија у Србији</dc:title>
  <dc:creator>User</dc:creator>
  <cp:lastModifiedBy>Anja</cp:lastModifiedBy>
  <cp:revision>12</cp:revision>
  <dcterms:created xsi:type="dcterms:W3CDTF">2021-03-21T18:47:49Z</dcterms:created>
  <dcterms:modified xsi:type="dcterms:W3CDTF">2021-03-22T08:27:25Z</dcterms:modified>
</cp:coreProperties>
</file>