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9" r:id="rId5"/>
    <p:sldId id="264" r:id="rId6"/>
    <p:sldId id="265" r:id="rId7"/>
    <p:sldId id="258" r:id="rId8"/>
    <p:sldId id="266" r:id="rId9"/>
    <p:sldId id="261" r:id="rId10"/>
    <p:sldId id="257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" y="0"/>
            <a:ext cx="41229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0" y="152400"/>
            <a:ext cx="5486400" cy="3200400"/>
          </a:xfrm>
        </p:spPr>
        <p:txBody>
          <a:bodyPr>
            <a:normAutofit/>
          </a:bodyPr>
          <a:lstStyle/>
          <a:p>
            <a:pPr algn="ctr"/>
            <a:r>
              <a:rPr lang="sr-Cyrl-RS" smtClean="0"/>
              <a:t>НАСТАНАК ЕВРОПСКЕ ЕКОНОМСКЕ ЗАЈЕДНИЦЕ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8564" y="5638800"/>
            <a:ext cx="6400800" cy="1066800"/>
          </a:xfrm>
        </p:spPr>
        <p:txBody>
          <a:bodyPr/>
          <a:lstStyle/>
          <a:p>
            <a:pPr algn="r"/>
            <a:r>
              <a:rPr lang="sr-Cyrl-RS" smtClean="0"/>
              <a:t>Милица Мартић ЕЕБ 034/18</a:t>
            </a:r>
          </a:p>
          <a:p>
            <a:pPr algn="r"/>
            <a:r>
              <a:rPr lang="sr-Cyrl-RS" smtClean="0"/>
              <a:t>Јована Миловановић ЕЕБ</a:t>
            </a:r>
            <a:r>
              <a:rPr lang="sr-Latn-RS" smtClean="0"/>
              <a:t> 082/18</a:t>
            </a:r>
            <a:r>
              <a:rPr lang="sr-Cyrl-R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414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914400"/>
            <a:ext cx="6019800" cy="5638800"/>
          </a:xfrm>
        </p:spPr>
      </p:pic>
    </p:spTree>
    <p:extLst>
      <p:ext uri="{BB962C8B-B14F-4D97-AF65-F5344CB8AC3E}">
        <p14:creationId xmlns:p14="http://schemas.microsoft.com/office/powerpoint/2010/main" val="164636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mtClean="0"/>
              <a:t>ЗАКЉУЧАК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10791"/>
            <a:ext cx="8229600" cy="4325112"/>
          </a:xfrm>
        </p:spPr>
        <p:txBody>
          <a:bodyPr/>
          <a:lstStyle/>
          <a:p>
            <a:r>
              <a:rPr lang="sr-Cyrl-RS"/>
              <a:t>з</a:t>
            </a:r>
            <a:r>
              <a:rPr lang="sr-Cyrl-RS" smtClean="0"/>
              <a:t>аједнички економски интерес мора имати заједнички оквир- ЕЕЗ</a:t>
            </a:r>
          </a:p>
          <a:p>
            <a:endParaRPr lang="sr-Cyrl-RS" smtClean="0"/>
          </a:p>
          <a:p>
            <a:r>
              <a:rPr lang="sr-Cyrl-RS" smtClean="0"/>
              <a:t>Жан Моне- демократија онемогућава технократску ефикасност</a:t>
            </a:r>
          </a:p>
          <a:p>
            <a:endParaRPr lang="sr-Cyrl-RS" smtClean="0"/>
          </a:p>
          <a:p>
            <a:r>
              <a:rPr lang="sr-Cyrl-RS"/>
              <a:t>с</a:t>
            </a:r>
            <a:r>
              <a:rPr lang="sr-Cyrl-RS" smtClean="0"/>
              <a:t>оцијални инжењеринг</a:t>
            </a:r>
          </a:p>
          <a:p>
            <a:endParaRPr lang="sr-Cyrl-RS"/>
          </a:p>
          <a:p>
            <a:r>
              <a:rPr lang="sr-Cyrl-RS" smtClean="0"/>
              <a:t>Нестанак ЕЕЗ – 1993. и 2009. </a:t>
            </a:r>
          </a:p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7199"/>
            <a:ext cx="1828800" cy="202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1" y="762000"/>
            <a:ext cx="1752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Jean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Monnet</a:t>
            </a:r>
          </a:p>
        </p:txBody>
      </p:sp>
    </p:spTree>
    <p:extLst>
      <p:ext uri="{BB962C8B-B14F-4D97-AF65-F5344CB8AC3E}">
        <p14:creationId xmlns:p14="http://schemas.microsoft.com/office/powerpoint/2010/main" val="18293198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06436"/>
            <a:ext cx="5562600" cy="1066800"/>
          </a:xfrm>
        </p:spPr>
        <p:txBody>
          <a:bodyPr/>
          <a:lstStyle/>
          <a:p>
            <a:r>
              <a:rPr lang="sr-Cyrl-RS" smtClean="0"/>
              <a:t>ХВАЛА НА ПАЖЊИ!</a:t>
            </a:r>
            <a:endParaRPr lang="en-US"/>
          </a:p>
        </p:txBody>
      </p:sp>
      <p:sp>
        <p:nvSpPr>
          <p:cNvPr id="4" name="Smiley Face 3"/>
          <p:cNvSpPr/>
          <p:nvPr/>
        </p:nvSpPr>
        <p:spPr>
          <a:xfrm>
            <a:off x="6934200" y="2992582"/>
            <a:ext cx="1219200" cy="1219200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616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sr-Cyrl-RS" smtClean="0"/>
              <a:t>ИСТОРИЈАТ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2724912"/>
          </a:xfrm>
        </p:spPr>
        <p:txBody>
          <a:bodyPr/>
          <a:lstStyle/>
          <a:p>
            <a:r>
              <a:rPr lang="sr-Cyrl-RS" smtClean="0"/>
              <a:t>Идеја о европским интеграцијама</a:t>
            </a:r>
          </a:p>
          <a:p>
            <a:r>
              <a:rPr lang="sr-Cyrl-RS" smtClean="0"/>
              <a:t>Политички и економски мотиви</a:t>
            </a:r>
          </a:p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1999" cy="2392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1" y="4267201"/>
            <a:ext cx="2362198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81799" y="2392822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Dante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Alighieri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6400" y="5714999"/>
            <a:ext cx="1517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mtClean="0">
                <a:latin typeface="Times New Roman" pitchFamily="18" charset="0"/>
                <a:cs typeface="Times New Roman" pitchFamily="18" charset="0"/>
              </a:rPr>
              <a:t>Victor Hugo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70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/>
              <a:t>„ Како </a:t>
            </a:r>
            <a:r>
              <a:rPr lang="sr-Cyrl-RS"/>
              <a:t>Европа може да спречи настанак неког новог светског рата у периоду који долази</a:t>
            </a:r>
            <a:r>
              <a:rPr lang="sr-Cyrl-RS" smtClean="0"/>
              <a:t>?“</a:t>
            </a:r>
          </a:p>
          <a:p>
            <a:r>
              <a:rPr lang="sr-Cyrl-RS" smtClean="0"/>
              <a:t>3 решења: </a:t>
            </a:r>
          </a:p>
          <a:p>
            <a:pPr marL="109728" indent="0">
              <a:buNone/>
            </a:pPr>
            <a:r>
              <a:rPr lang="sr-Cyrl-RS" smtClean="0"/>
              <a:t>1.окривити Немачку</a:t>
            </a:r>
          </a:p>
          <a:p>
            <a:pPr marL="109728" indent="0">
              <a:buNone/>
            </a:pPr>
            <a:r>
              <a:rPr lang="sr-Cyrl-RS" smtClean="0"/>
              <a:t>2.окривити капитализам</a:t>
            </a:r>
          </a:p>
          <a:p>
            <a:pPr marL="109728" indent="0">
              <a:buNone/>
            </a:pPr>
            <a:r>
              <a:rPr lang="sr-Cyrl-RS" smtClean="0"/>
              <a:t>3.окривити национализам </a:t>
            </a:r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4656404"/>
            <a:ext cx="381000" cy="26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501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1309" y="436418"/>
            <a:ext cx="5569527" cy="838200"/>
          </a:xfrm>
        </p:spPr>
        <p:txBody>
          <a:bodyPr/>
          <a:lstStyle/>
          <a:p>
            <a:pPr algn="r"/>
            <a:r>
              <a:rPr lang="sr-Cyrl-RS" smtClean="0"/>
              <a:t>Моргентов план (1945)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09364" cy="6248400"/>
          </a:xfrm>
        </p:spPr>
        <p:txBody>
          <a:bodyPr>
            <a:normAutofit fontScale="77500" lnSpcReduction="20000"/>
          </a:bodyPr>
          <a:lstStyle/>
          <a:p>
            <a:pPr algn="r"/>
            <a:endParaRPr lang="en-US" smtClean="0"/>
          </a:p>
          <a:p>
            <a:pPr algn="r"/>
            <a:endParaRPr lang="en-US"/>
          </a:p>
          <a:p>
            <a:endParaRPr lang="en-US" smtClean="0"/>
          </a:p>
          <a:p>
            <a:pPr algn="ctr"/>
            <a:r>
              <a:rPr lang="sr-Cyrl-RS" smtClean="0"/>
              <a:t>  Министар финансија од 1934. до 1945.</a:t>
            </a:r>
          </a:p>
          <a:p>
            <a:pPr algn="ctr"/>
            <a:r>
              <a:rPr lang="sr-Cyrl-RS" smtClean="0"/>
              <a:t>Немачка као пастирска држава</a:t>
            </a:r>
            <a:endParaRPr lang="en-US" smtClean="0"/>
          </a:p>
          <a:p>
            <a:pPr algn="r"/>
            <a:endParaRPr lang="en-US"/>
          </a:p>
          <a:p>
            <a:pPr algn="r"/>
            <a:endParaRPr lang="en-US" smtClean="0"/>
          </a:p>
          <a:p>
            <a:pPr algn="r"/>
            <a:endParaRPr lang="en-US"/>
          </a:p>
          <a:p>
            <a:pPr algn="r"/>
            <a:endParaRPr lang="en-US" smtClean="0"/>
          </a:p>
          <a:p>
            <a:pPr algn="ctr"/>
            <a:endParaRPr lang="en-US" smtClean="0"/>
          </a:p>
          <a:p>
            <a:pPr algn="ctr"/>
            <a:endParaRPr lang="en-US"/>
          </a:p>
          <a:p>
            <a:pPr algn="ctr"/>
            <a:endParaRPr lang="en-US" smtClean="0"/>
          </a:p>
          <a:p>
            <a:pPr algn="ctr"/>
            <a:endParaRPr lang="en-US"/>
          </a:p>
          <a:p>
            <a:pPr algn="ctr"/>
            <a:endParaRPr lang="en-US" smtClean="0"/>
          </a:p>
          <a:p>
            <a:pPr algn="ctr"/>
            <a:endParaRPr lang="en-US"/>
          </a:p>
          <a:p>
            <a:pPr algn="ctr"/>
            <a:r>
              <a:rPr lang="sr-Cyrl-RS" smtClean="0"/>
              <a:t>Херберт Хувер: </a:t>
            </a:r>
            <a:endParaRPr lang="en-US" smtClean="0"/>
          </a:p>
          <a:p>
            <a:pPr marL="109728" indent="0">
              <a:buNone/>
            </a:pPr>
            <a:r>
              <a:rPr lang="sr-Cyrl-RS" smtClean="0"/>
              <a:t>„Илузија је да се Нова Немачка</a:t>
            </a:r>
            <a:r>
              <a:rPr lang="sr-Cyrl-RS"/>
              <a:t> </a:t>
            </a:r>
            <a:r>
              <a:rPr lang="sr-Cyrl-RS" smtClean="0"/>
              <a:t>која је остала после анексија може свести на пољопривредну државу“.</a:t>
            </a:r>
          </a:p>
          <a:p>
            <a:pPr algn="r"/>
            <a:endParaRPr lang="sr-Cyrl-RS" smtClean="0"/>
          </a:p>
          <a:p>
            <a:pPr marL="109728" indent="0" algn="r">
              <a:buNone/>
            </a:pPr>
            <a:r>
              <a:rPr lang="sr-Cyrl-RS" smtClean="0"/>
              <a:t> 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457200"/>
            <a:ext cx="1925782" cy="336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0782" y="3930134"/>
            <a:ext cx="2154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latin typeface="Times New Roman" pitchFamily="18" charset="0"/>
                <a:cs typeface="Times New Roman" pitchFamily="18" charset="0"/>
              </a:rPr>
              <a:t>Henri</a:t>
            </a:r>
            <a:r>
              <a:rPr lang="sr-Cyrl-R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Morgentau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959" y="2342667"/>
            <a:ext cx="2190750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03273" y="3153661"/>
            <a:ext cx="1563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Times New Roman" pitchFamily="18" charset="0"/>
                <a:cs typeface="Times New Roman" pitchFamily="18" charset="0"/>
              </a:rPr>
              <a:t>Herbert Clark Hoover</a:t>
            </a:r>
          </a:p>
        </p:txBody>
      </p:sp>
    </p:spTree>
    <p:extLst>
      <p:ext uri="{BB962C8B-B14F-4D97-AF65-F5344CB8AC3E}">
        <p14:creationId xmlns:p14="http://schemas.microsoft.com/office/powerpoint/2010/main" val="238548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98408"/>
            <a:ext cx="8229600" cy="1857756"/>
          </a:xfrm>
        </p:spPr>
        <p:txBody>
          <a:bodyPr/>
          <a:lstStyle/>
          <a:p>
            <a:r>
              <a:rPr lang="sr-Cyrl-RS" smtClean="0"/>
              <a:t>Оснивање Европске заједнице за угаљ и челик- Жан Моне и Роберт Шуман</a:t>
            </a:r>
          </a:p>
          <a:p>
            <a:r>
              <a:rPr lang="sr-Cyrl-RS" smtClean="0"/>
              <a:t>Уговор ступа на снагу 23. јула 1952. године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5780087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87014" y="3810000"/>
            <a:ext cx="33569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mtClean="0"/>
              <a:t>Потписивање </a:t>
            </a:r>
          </a:p>
          <a:p>
            <a:r>
              <a:rPr lang="sr-Cyrl-RS" smtClean="0"/>
              <a:t>Шуманове декларације </a:t>
            </a:r>
          </a:p>
          <a:p>
            <a:r>
              <a:rPr lang="sr-Cyrl-RS" smtClean="0"/>
              <a:t>18. април 1951.године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64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55" y="627888"/>
            <a:ext cx="8610600" cy="2572512"/>
          </a:xfrm>
        </p:spPr>
        <p:txBody>
          <a:bodyPr/>
          <a:lstStyle/>
          <a:p>
            <a:r>
              <a:rPr lang="sr-Cyrl-RS" smtClean="0"/>
              <a:t>1957. године Европска заједница за атомску енергију и Европска економска заједница</a:t>
            </a:r>
          </a:p>
          <a:p>
            <a:r>
              <a:rPr lang="sr-Cyrl-RS" smtClean="0"/>
              <a:t>Потписнице 6 земаља чланица ЕЗУЧ</a:t>
            </a:r>
          </a:p>
          <a:p>
            <a:r>
              <a:rPr lang="sr-Cyrl-RS" smtClean="0"/>
              <a:t>Преговори окончани 25.марта 1957.године</a:t>
            </a:r>
          </a:p>
          <a:p>
            <a:r>
              <a:rPr lang="sr-Cyrl-RS" smtClean="0"/>
              <a:t>Уговори ступају на снагу 1.јануара 1958.године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418216"/>
            <a:ext cx="5271655" cy="3439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5257800"/>
            <a:ext cx="3304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mtClean="0"/>
              <a:t>Церемонија потписивања Уговора у Риму (1957)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4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47" y="725991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mtClean="0"/>
              <a:t>ЕЕЗ (</a:t>
            </a:r>
            <a:r>
              <a:rPr lang="en-US" smtClean="0"/>
              <a:t>eng. European Economic Community- EEC)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5537"/>
            <a:ext cx="8686800" cy="4956263"/>
          </a:xfrm>
        </p:spPr>
        <p:txBody>
          <a:bodyPr>
            <a:normAutofit/>
          </a:bodyPr>
          <a:lstStyle/>
          <a:p>
            <a:r>
              <a:rPr lang="en-US"/>
              <a:t>s</a:t>
            </a:r>
            <a:r>
              <a:rPr lang="en-US" smtClean="0"/>
              <a:t>ui generis </a:t>
            </a:r>
            <a:r>
              <a:rPr lang="sr-Cyrl-RS" smtClean="0"/>
              <a:t>међународна организација </a:t>
            </a:r>
          </a:p>
          <a:p>
            <a:r>
              <a:rPr lang="sr-Cyrl-RS"/>
              <a:t>о</a:t>
            </a:r>
            <a:r>
              <a:rPr lang="sr-Cyrl-RS" smtClean="0"/>
              <a:t>снивач Жан Моне</a:t>
            </a:r>
          </a:p>
          <a:p>
            <a:r>
              <a:rPr lang="sr-Cyrl-RS" smtClean="0"/>
              <a:t>6 држава оснивача </a:t>
            </a:r>
          </a:p>
          <a:p>
            <a:r>
              <a:rPr lang="sr-Cyrl-RS" smtClean="0"/>
              <a:t>Уговор о оснивању ступио на снагу 1958. године</a:t>
            </a:r>
            <a:endParaRPr lang="sr-Latn-RS" smtClean="0"/>
          </a:p>
          <a:p>
            <a:endParaRPr lang="sr-Cyrl-RS" smtClean="0"/>
          </a:p>
          <a:p>
            <a:r>
              <a:rPr lang="sr-Cyrl-RS" smtClean="0"/>
              <a:t>Тела: Комисија, Скупштина, Савет министара и Суд правде</a:t>
            </a:r>
            <a:endParaRPr lang="sr-Latn-RS" smtClean="0"/>
          </a:p>
          <a:p>
            <a:endParaRPr lang="sr-Cyrl-RS" smtClean="0"/>
          </a:p>
          <a:p>
            <a:r>
              <a:rPr lang="sr-Cyrl-RS" smtClean="0"/>
              <a:t>Седиште: Брисел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838200"/>
            <a:ext cx="48509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1309884"/>
            <a:ext cx="490537" cy="319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238" y="4343400"/>
            <a:ext cx="465500" cy="349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237" y="1825537"/>
            <a:ext cx="465500" cy="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351" y="2362200"/>
            <a:ext cx="458387" cy="298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148" y="2895600"/>
            <a:ext cx="48509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347" y="3834245"/>
            <a:ext cx="47714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148" y="4807527"/>
            <a:ext cx="47714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2758" y="3357562"/>
            <a:ext cx="490537" cy="319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2758" y="5791200"/>
            <a:ext cx="490535" cy="319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148" y="6324600"/>
            <a:ext cx="490535" cy="319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2757" y="5257800"/>
            <a:ext cx="490535" cy="319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900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/>
          <a:lstStyle/>
          <a:p>
            <a:pPr algn="ctr"/>
            <a:r>
              <a:rPr lang="sr-Cyrl-RS" smtClean="0"/>
              <a:t>ЦИЉЕВИ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9136"/>
          </a:xfrm>
        </p:spPr>
        <p:txBody>
          <a:bodyPr>
            <a:normAutofit/>
          </a:bodyPr>
          <a:lstStyle/>
          <a:p>
            <a:r>
              <a:rPr lang="sr-Cyrl-RS" smtClean="0"/>
              <a:t>Циљеви Римског уговора о оснивању ЕЕЗ:</a:t>
            </a:r>
          </a:p>
          <a:p>
            <a:r>
              <a:rPr lang="sr-Cyrl-RS" smtClean="0"/>
              <a:t>заједничко тржиште-</a:t>
            </a:r>
            <a:r>
              <a:rPr lang="sr-Cyrl-RS"/>
              <a:t>унапређење привредног амбијента и </a:t>
            </a:r>
            <a:r>
              <a:rPr lang="sr-Cyrl-RS" smtClean="0"/>
              <a:t>развоја (4 слободе)</a:t>
            </a:r>
          </a:p>
          <a:p>
            <a:r>
              <a:rPr lang="sr-Cyrl-RS" smtClean="0"/>
              <a:t>царинска унија-укидање царина и заједничка царинска тарифа према трећим земљама</a:t>
            </a:r>
          </a:p>
          <a:p>
            <a:r>
              <a:rPr lang="sr-Cyrl-RS"/>
              <a:t>з</a:t>
            </a:r>
            <a:r>
              <a:rPr lang="sr-Cyrl-RS" smtClean="0"/>
              <a:t>аједничке политике- стварањем ЕЕЗ утемељена Заједничка пољопривредна политика</a:t>
            </a:r>
          </a:p>
          <a:p>
            <a:r>
              <a:rPr lang="sr-Cyrl-RS" smtClean="0"/>
              <a:t>Европска инвестициона банка и Европски социјални фонд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0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7625133"/>
              </p:ext>
            </p:extLst>
          </p:nvPr>
        </p:nvGraphicFramePr>
        <p:xfrm>
          <a:off x="0" y="1"/>
          <a:ext cx="9144000" cy="6832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826311">
                <a:tc>
                  <a:txBody>
                    <a:bodyPr/>
                    <a:lstStyle/>
                    <a:p>
                      <a:r>
                        <a:rPr lang="sr-Cyrl-RS" sz="1600" b="0" smtClean="0">
                          <a:solidFill>
                            <a:schemeClr val="tx1"/>
                          </a:solidFill>
                        </a:rPr>
                        <a:t>ЕЗ9</a:t>
                      </a:r>
                      <a:endParaRPr lang="en-US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z="1600" b="0" smtClean="0">
                          <a:solidFill>
                            <a:schemeClr val="tx1"/>
                          </a:solidFill>
                        </a:rPr>
                        <a:t>1973.</a:t>
                      </a:r>
                      <a:endParaRPr lang="en-US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z="1600" b="0" smtClean="0">
                          <a:solidFill>
                            <a:schemeClr val="tx1"/>
                          </a:solidFill>
                        </a:rPr>
                        <a:t>Велика Британија</a:t>
                      </a:r>
                    </a:p>
                    <a:p>
                      <a:r>
                        <a:rPr lang="sr-Cyrl-RS" sz="1600" b="0" smtClean="0">
                          <a:solidFill>
                            <a:schemeClr val="tx1"/>
                          </a:solidFill>
                        </a:rPr>
                        <a:t>Данска</a:t>
                      </a:r>
                      <a:endParaRPr lang="sr-Cyrl-RS" sz="1600" b="0" baseline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sr-Cyrl-RS" sz="1600" b="0" baseline="0" smtClean="0">
                          <a:solidFill>
                            <a:schemeClr val="tx1"/>
                          </a:solidFill>
                        </a:rPr>
                        <a:t>Ирска</a:t>
                      </a:r>
                      <a:endParaRPr lang="en-US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36645">
                <a:tc>
                  <a:txBody>
                    <a:bodyPr/>
                    <a:lstStyle/>
                    <a:p>
                      <a:r>
                        <a:rPr lang="sr-Cyrl-RS" sz="1600" smtClean="0"/>
                        <a:t>ЕЗ10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1981.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Грчка</a:t>
                      </a:r>
                      <a:endParaRPr lang="en-US" sz="1600"/>
                    </a:p>
                  </a:txBody>
                  <a:tcPr/>
                </a:tc>
              </a:tr>
              <a:tr h="590121">
                <a:tc>
                  <a:txBody>
                    <a:bodyPr/>
                    <a:lstStyle/>
                    <a:p>
                      <a:r>
                        <a:rPr lang="sr-Cyrl-RS" sz="1600" smtClean="0"/>
                        <a:t>ЕЗ12</a:t>
                      </a:r>
                      <a:endParaRPr lang="en-US" sz="160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1986.</a:t>
                      </a:r>
                      <a:endParaRPr lang="en-US" sz="160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Шпанија</a:t>
                      </a:r>
                    </a:p>
                    <a:p>
                      <a:r>
                        <a:rPr lang="sr-Cyrl-RS" sz="1600" smtClean="0"/>
                        <a:t>Португалија</a:t>
                      </a:r>
                      <a:endParaRPr lang="en-US" sz="160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907880">
                <a:tc>
                  <a:txBody>
                    <a:bodyPr/>
                    <a:lstStyle/>
                    <a:p>
                      <a:r>
                        <a:rPr lang="sr-Cyrl-RS" sz="1600" smtClean="0"/>
                        <a:t>ЕУ15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1995.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Аустрија</a:t>
                      </a:r>
                    </a:p>
                    <a:p>
                      <a:r>
                        <a:rPr lang="sr-Cyrl-RS" sz="1600" smtClean="0"/>
                        <a:t>Финска</a:t>
                      </a:r>
                    </a:p>
                    <a:p>
                      <a:r>
                        <a:rPr lang="sr-Cyrl-RS" sz="1600" smtClean="0"/>
                        <a:t>Шведска</a:t>
                      </a:r>
                      <a:endParaRPr lang="en-US" sz="1600"/>
                    </a:p>
                  </a:txBody>
                  <a:tcPr/>
                </a:tc>
              </a:tr>
              <a:tr h="2540142">
                <a:tc>
                  <a:txBody>
                    <a:bodyPr/>
                    <a:lstStyle/>
                    <a:p>
                      <a:r>
                        <a:rPr lang="sr-Cyrl-RS" sz="1600" smtClean="0"/>
                        <a:t>ЕУ25</a:t>
                      </a:r>
                      <a:endParaRPr lang="en-US" sz="160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2004.</a:t>
                      </a:r>
                      <a:endParaRPr lang="en-US" sz="160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Летонија</a:t>
                      </a:r>
                    </a:p>
                    <a:p>
                      <a:r>
                        <a:rPr lang="sr-Cyrl-RS" sz="1600" smtClean="0"/>
                        <a:t>Литванија</a:t>
                      </a:r>
                    </a:p>
                    <a:p>
                      <a:r>
                        <a:rPr lang="sr-Cyrl-RS" sz="1600" smtClean="0"/>
                        <a:t>Естонија</a:t>
                      </a:r>
                    </a:p>
                    <a:p>
                      <a:r>
                        <a:rPr lang="sr-Cyrl-RS" sz="1600" smtClean="0"/>
                        <a:t>Кипар</a:t>
                      </a:r>
                    </a:p>
                    <a:p>
                      <a:r>
                        <a:rPr lang="sr-Cyrl-RS" sz="1600" smtClean="0"/>
                        <a:t>Малта</a:t>
                      </a:r>
                    </a:p>
                    <a:p>
                      <a:r>
                        <a:rPr lang="sr-Cyrl-RS" sz="1600" smtClean="0"/>
                        <a:t>Чешка</a:t>
                      </a:r>
                    </a:p>
                    <a:p>
                      <a:r>
                        <a:rPr lang="sr-Cyrl-RS" sz="1600" smtClean="0"/>
                        <a:t>Пољска</a:t>
                      </a:r>
                    </a:p>
                    <a:p>
                      <a:r>
                        <a:rPr lang="sr-Cyrl-RS" sz="1600" smtClean="0"/>
                        <a:t>Словачка</a:t>
                      </a:r>
                    </a:p>
                    <a:p>
                      <a:r>
                        <a:rPr lang="sr-Cyrl-RS" sz="1600" smtClean="0"/>
                        <a:t>Словенија</a:t>
                      </a:r>
                    </a:p>
                    <a:p>
                      <a:r>
                        <a:rPr lang="sr-Cyrl-RS" sz="1600" smtClean="0"/>
                        <a:t>Мађарска</a:t>
                      </a:r>
                      <a:endParaRPr lang="en-US" sz="160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81478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2007.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Румунија</a:t>
                      </a:r>
                    </a:p>
                    <a:p>
                      <a:r>
                        <a:rPr lang="sr-Cyrl-RS" sz="1600" smtClean="0"/>
                        <a:t>Бугарска</a:t>
                      </a:r>
                      <a:endParaRPr lang="en-US" sz="1600"/>
                    </a:p>
                  </a:txBody>
                  <a:tcPr/>
                </a:tc>
              </a:tr>
              <a:tr h="336645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2013.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Хрватска</a:t>
                      </a:r>
                      <a:endParaRPr lang="en-US" sz="1600"/>
                    </a:p>
                  </a:txBody>
                  <a:tcPr/>
                </a:tc>
              </a:tr>
              <a:tr h="71308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2020.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smtClean="0"/>
                        <a:t>Излазак Велике Британије (</a:t>
                      </a:r>
                      <a:r>
                        <a:rPr lang="en-US" sz="1600" smtClean="0"/>
                        <a:t>BREXIT)</a:t>
                      </a:r>
                      <a:endParaRPr lang="en-US" sz="160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6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309</TotalTime>
  <Words>324</Words>
  <Application>Microsoft Office PowerPoint</Application>
  <PresentationFormat>On-screen Show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НАСТАНАК ЕВРОПСКЕ ЕКОНОМСКЕ ЗАЈЕДНИЦЕ</vt:lpstr>
      <vt:lpstr>ИСТОРИЈАТ</vt:lpstr>
      <vt:lpstr>PowerPoint Presentation</vt:lpstr>
      <vt:lpstr>Моргентов план (1945)</vt:lpstr>
      <vt:lpstr>PowerPoint Presentation</vt:lpstr>
      <vt:lpstr>PowerPoint Presentation</vt:lpstr>
      <vt:lpstr>ЕЕЗ (eng. European Economic Community- EEC)</vt:lpstr>
      <vt:lpstr>ЦИЉЕВИ</vt:lpstr>
      <vt:lpstr>PowerPoint Presentation</vt:lpstr>
      <vt:lpstr>PowerPoint Presentation</vt:lpstr>
      <vt:lpstr>ЗАКЉУЧАК</vt:lpstr>
      <vt:lpstr>ХВАЛА НА ПАЖЊИ!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23</cp:revision>
  <dcterms:created xsi:type="dcterms:W3CDTF">2006-08-16T00:00:00Z</dcterms:created>
  <dcterms:modified xsi:type="dcterms:W3CDTF">2021-05-09T07:50:15Z</dcterms:modified>
</cp:coreProperties>
</file>