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2AEF1-255D-4966-86E4-F7A7BA3498FE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71E7-D6A7-47E7-9C97-3669E7475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Latn-RS" dirty="0" smtClean="0">
                <a:solidFill>
                  <a:srgbClr val="00B050"/>
                </a:solidFill>
                <a:latin typeface="Bookman Old Style" pitchFamily="18" charset="0"/>
              </a:rPr>
              <a:t>Ekološke performanse poljoprivrede Evropske unije</a:t>
            </a:r>
            <a:endParaRPr lang="en-US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3886571"/>
            <a:ext cx="8915400" cy="297142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5943600" cy="10668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sr-Latn-RS" sz="2500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Studenti:</a:t>
            </a:r>
          </a:p>
          <a:p>
            <a:pPr algn="r"/>
            <a:r>
              <a:rPr lang="sr-Latn-RS" sz="2500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Jelena Geler EEB026/18</a:t>
            </a:r>
          </a:p>
          <a:p>
            <a:pPr algn="r"/>
            <a:r>
              <a:rPr lang="sr-Latn-RS" sz="2500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Nađa Papić EEB028/18</a:t>
            </a:r>
            <a:endParaRPr lang="en-US" sz="2500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Latn-RS" dirty="0" smtClean="0">
                <a:latin typeface="Bookman Old Style" pitchFamily="18" charset="0"/>
              </a:rPr>
              <a:t>Oblasti politike:</a:t>
            </a:r>
          </a:p>
          <a:p>
            <a:r>
              <a:rPr lang="sr-Latn-RS" dirty="0" smtClean="0">
                <a:latin typeface="Bookman Old Style" pitchFamily="18" charset="0"/>
              </a:rPr>
              <a:t>Čista energija</a:t>
            </a:r>
          </a:p>
          <a:p>
            <a:r>
              <a:rPr lang="sr-Latn-RS" dirty="0" smtClean="0">
                <a:latin typeface="Bookman Old Style" pitchFamily="18" charset="0"/>
              </a:rPr>
              <a:t>Održiva industrija</a:t>
            </a:r>
          </a:p>
          <a:p>
            <a:r>
              <a:rPr lang="sr-Latn-RS" dirty="0" smtClean="0">
                <a:latin typeface="Bookman Old Style" pitchFamily="18" charset="0"/>
              </a:rPr>
              <a:t>Farm to fork</a:t>
            </a:r>
          </a:p>
          <a:p>
            <a:r>
              <a:rPr lang="sr-Latn-RS" dirty="0" smtClean="0">
                <a:latin typeface="Bookman Old Style" pitchFamily="18" charset="0"/>
              </a:rPr>
              <a:t>Eliminisanje zagađenja</a:t>
            </a:r>
          </a:p>
          <a:p>
            <a:r>
              <a:rPr lang="sr-Latn-RS" dirty="0" smtClean="0">
                <a:latin typeface="Bookman Old Style" pitchFamily="18" charset="0"/>
              </a:rPr>
              <a:t>Održiva mobilnost</a:t>
            </a:r>
          </a:p>
          <a:p>
            <a:r>
              <a:rPr lang="sr-Latn-RS" dirty="0" smtClean="0">
                <a:latin typeface="Bookman Old Style" pitchFamily="18" charset="0"/>
              </a:rPr>
              <a:t>Biodiverzitet</a:t>
            </a:r>
            <a:endParaRPr lang="sr-Latn-RS" dirty="0">
              <a:latin typeface="Bookman Old Style" pitchFamily="18" charset="0"/>
            </a:endParaRPr>
          </a:p>
        </p:txBody>
      </p:sp>
      <p:pic>
        <p:nvPicPr>
          <p:cNvPr id="5122" name="Picture 2" descr="C:\Users\Nadja\Desktop\shutterstock_16427160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adja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38400"/>
            <a:ext cx="3962401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288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Organska poljoprivreda</a:t>
            </a:r>
            <a:endParaRPr lang="sr-Latn-RS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500" dirty="0" smtClean="0">
                <a:latin typeface="Bookman Old Style" pitchFamily="18" charset="0"/>
              </a:rPr>
              <a:t>Početak 20. veka</a:t>
            </a:r>
          </a:p>
          <a:p>
            <a:pPr marL="0" indent="0">
              <a:buNone/>
            </a:pPr>
            <a:endParaRPr lang="sr-Latn-RS" sz="2500" dirty="0" smtClean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 smtClean="0">
                <a:latin typeface="Bookman Old Style" pitchFamily="18" charset="0"/>
              </a:rPr>
              <a:t>Osnovni razlozi za uvođenje su: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>
                <a:latin typeface="Bookman Old Style" pitchFamily="18" charset="0"/>
              </a:rPr>
              <a:t>•	održivi razvoj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>
                <a:latin typeface="Bookman Old Style" pitchFamily="18" charset="0"/>
              </a:rPr>
              <a:t>•	otvorenost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>
                <a:latin typeface="Bookman Old Style" pitchFamily="18" charset="0"/>
              </a:rPr>
              <a:t>•	nezavisnost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>
                <a:latin typeface="Bookman Old Style" pitchFamily="18" charset="0"/>
              </a:rPr>
              <a:t>•	zdravlje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500" dirty="0">
                <a:latin typeface="Bookman Old Style" pitchFamily="18" charset="0"/>
              </a:rPr>
              <a:t>•	</a:t>
            </a:r>
            <a:r>
              <a:rPr lang="sr-Latn-RS" sz="2500" dirty="0" smtClean="0">
                <a:latin typeface="Bookman Old Style" pitchFamily="18" charset="0"/>
              </a:rPr>
              <a:t>sigurnost</a:t>
            </a:r>
          </a:p>
          <a:p>
            <a:pPr marL="0" indent="0">
              <a:spcBef>
                <a:spcPts val="0"/>
              </a:spcBef>
              <a:buNone/>
            </a:pPr>
            <a:endParaRPr lang="sr-Latn-RS" dirty="0" smtClean="0"/>
          </a:p>
          <a:p>
            <a:r>
              <a:rPr lang="sr-Latn-RS" dirty="0" smtClean="0"/>
              <a:t>IFOAM</a:t>
            </a:r>
            <a:endParaRPr lang="sr-Latn-RS" dirty="0"/>
          </a:p>
        </p:txBody>
      </p:sp>
      <p:pic>
        <p:nvPicPr>
          <p:cNvPr id="6146" name="Picture 2" descr="C:\Users\Nadja\Desktop\downloa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91000"/>
            <a:ext cx="451658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Nadja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743" y="1828800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332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Latn-RS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Evropska unija i organska poljoprivreda</a:t>
            </a:r>
            <a:endParaRPr lang="sr-Latn-RS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Prema podacima iz 2018. Godine Evropksa unija ima 13,8 miliona hektara organskog poljoprivrednog zemljišta.</a:t>
            </a:r>
          </a:p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Organsko poljoprivedno zemljište sadrži:</a:t>
            </a:r>
          </a:p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•	44% pašnjaka ili 6039434 hektara</a:t>
            </a:r>
          </a:p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•	44% ratarske kulture ili 6132824 hektara</a:t>
            </a:r>
          </a:p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•	11% trajnih useva ili 1457093 hektara</a:t>
            </a:r>
          </a:p>
          <a:p>
            <a:pPr marL="0" indent="0">
              <a:buNone/>
            </a:pPr>
            <a:r>
              <a:rPr lang="sr-Latn-RS" sz="2700" dirty="0">
                <a:latin typeface="Bookman Old Style" pitchFamily="18" charset="0"/>
              </a:rPr>
              <a:t>•	1% ostalo ili 161 031 hektara</a:t>
            </a:r>
          </a:p>
          <a:p>
            <a:pPr marL="0" indent="0">
              <a:buNone/>
            </a:pPr>
            <a:endParaRPr lang="sr-Latn-RS" dirty="0"/>
          </a:p>
        </p:txBody>
      </p:sp>
      <p:pic>
        <p:nvPicPr>
          <p:cNvPr id="7170" name="Picture 2" descr="C:\Users\Nadja\Desktop\Agrosaveti-EU-pravila-za-organsku-poljoprivredu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27" y="5486400"/>
            <a:ext cx="4038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Nadja\Desktop\download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5334000"/>
            <a:ext cx="2619375" cy="154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Nadja\Desktop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1" y="5638800"/>
            <a:ext cx="2505076" cy="123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584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dirty="0"/>
          </a:p>
          <a:p>
            <a:pPr marL="0" indent="0" algn="ctr">
              <a:buNone/>
            </a:pPr>
            <a:r>
              <a:rPr lang="sr-Latn-RS" sz="7000" dirty="0" smtClean="0">
                <a:solidFill>
                  <a:srgbClr val="00B050"/>
                </a:solidFill>
                <a:latin typeface="Bookman Old Style" pitchFamily="18" charset="0"/>
              </a:rPr>
              <a:t>HVALA NA PAŽNJI!</a:t>
            </a:r>
            <a:endParaRPr lang="sr-Latn-RS" sz="70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75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Uvod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6" name="Content Placeholder 5" descr="deponija-smece-djubre-640x3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3400" y="5257800"/>
            <a:ext cx="4114800" cy="1300855"/>
          </a:xfrm>
        </p:spPr>
      </p:pic>
      <p:sp>
        <p:nvSpPr>
          <p:cNvPr id="1026" name="AutoShape 2" descr="Komisija proširuje kriterijume za dodelu ekološke oznake Ecolabel na  računare, nameštaj i obuću - EU Delegacija u Srbij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Komisija proširuje kriterijume za dodelu ekološke oznake Ecolabel na  računare, nameštaj i obuću - EU Delegacija u Srbij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polj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86200"/>
            <a:ext cx="3014841" cy="2252662"/>
          </a:xfrm>
          <a:prstGeom prst="rect">
            <a:avLst/>
          </a:prstGeom>
        </p:spPr>
      </p:pic>
      <p:pic>
        <p:nvPicPr>
          <p:cNvPr id="8" name="Picture 7" descr="pilj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914400"/>
            <a:ext cx="3429000" cy="2133600"/>
          </a:xfrm>
          <a:prstGeom prst="rect">
            <a:avLst/>
          </a:prstGeom>
        </p:spPr>
      </p:pic>
      <p:pic>
        <p:nvPicPr>
          <p:cNvPr id="9" name="Picture 8" descr="kl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0"/>
            <a:ext cx="2209800" cy="11715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71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/>
              <a:t>Iskorišćavanjem</a:t>
            </a:r>
            <a:r>
              <a:rPr lang="en-US" b="1" dirty="0"/>
              <a:t> </a:t>
            </a:r>
            <a:r>
              <a:rPr lang="en-US" b="1" dirty="0" err="1"/>
              <a:t>zemljišta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gajenjem</a:t>
            </a:r>
            <a:r>
              <a:rPr lang="en-US" b="1" dirty="0"/>
              <a:t> </a:t>
            </a:r>
            <a:r>
              <a:rPr lang="en-US" b="1" dirty="0" err="1"/>
              <a:t>biljaka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životinja</a:t>
            </a:r>
            <a:r>
              <a:rPr lang="en-US" b="1" dirty="0"/>
              <a:t>, u </a:t>
            </a:r>
            <a:r>
              <a:rPr lang="en-US" b="1" dirty="0" err="1"/>
              <a:t>poljoprivredi</a:t>
            </a:r>
            <a:r>
              <a:rPr lang="en-US" b="1" dirty="0"/>
              <a:t> se </a:t>
            </a:r>
            <a:r>
              <a:rPr lang="en-US" b="1" dirty="0" err="1"/>
              <a:t>dobijaju</a:t>
            </a:r>
            <a:r>
              <a:rPr lang="en-US" b="1" dirty="0"/>
              <a:t> </a:t>
            </a:r>
            <a:r>
              <a:rPr lang="en-US" b="1" dirty="0" err="1"/>
              <a:t>proizvodi</a:t>
            </a:r>
            <a:r>
              <a:rPr lang="en-US" b="1" dirty="0"/>
              <a:t> </a:t>
            </a:r>
            <a:r>
              <a:rPr lang="en-US" b="1" dirty="0" err="1"/>
              <a:t>biljnog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životinjskog</a:t>
            </a:r>
            <a:r>
              <a:rPr lang="en-US" b="1" dirty="0"/>
              <a:t> </a:t>
            </a:r>
            <a:r>
              <a:rPr lang="en-US" b="1" dirty="0" err="1"/>
              <a:t>porekla</a:t>
            </a:r>
            <a:r>
              <a:rPr lang="en-US" b="1" dirty="0"/>
              <a:t> </a:t>
            </a:r>
            <a:r>
              <a:rPr lang="en-US" b="1" dirty="0" err="1"/>
              <a:t>radi</a:t>
            </a:r>
            <a:r>
              <a:rPr lang="en-US" b="1" dirty="0"/>
              <a:t> </a:t>
            </a:r>
            <a:r>
              <a:rPr lang="en-US" b="1" dirty="0" err="1"/>
              <a:t>zadovoljavanja</a:t>
            </a:r>
            <a:r>
              <a:rPr lang="en-US" b="1" dirty="0"/>
              <a:t> </a:t>
            </a:r>
            <a:r>
              <a:rPr lang="en-US" b="1" dirty="0" err="1"/>
              <a:t>ljudskih</a:t>
            </a:r>
            <a:r>
              <a:rPr lang="en-US" b="1" dirty="0"/>
              <a:t> </a:t>
            </a:r>
            <a:r>
              <a:rPr lang="en-US" b="1" dirty="0" err="1"/>
              <a:t>potreba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2971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/>
              <a:t>Ekologija</a:t>
            </a:r>
            <a:r>
              <a:rPr lang="en-US" b="1" dirty="0"/>
              <a:t> je </a:t>
            </a:r>
            <a:r>
              <a:rPr lang="en-US" b="1" dirty="0" err="1"/>
              <a:t>nauka</a:t>
            </a:r>
            <a:r>
              <a:rPr lang="en-US" b="1" dirty="0"/>
              <a:t> o </a:t>
            </a:r>
            <a:r>
              <a:rPr lang="en-US" b="1" dirty="0" err="1"/>
              <a:t>uzajamnim</a:t>
            </a:r>
            <a:r>
              <a:rPr lang="en-US" b="1" dirty="0"/>
              <a:t> </a:t>
            </a:r>
            <a:r>
              <a:rPr lang="en-US" b="1" dirty="0" err="1"/>
              <a:t>odnosima</a:t>
            </a:r>
            <a:r>
              <a:rPr lang="en-US" b="1" dirty="0"/>
              <a:t> </a:t>
            </a:r>
            <a:r>
              <a:rPr lang="en-US" b="1" dirty="0" err="1"/>
              <a:t>između</a:t>
            </a:r>
            <a:r>
              <a:rPr lang="en-US" b="1" dirty="0"/>
              <a:t> </a:t>
            </a:r>
            <a:r>
              <a:rPr lang="en-US" b="1" dirty="0" err="1"/>
              <a:t>čoveka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njegove</a:t>
            </a:r>
            <a:r>
              <a:rPr lang="en-US" b="1" dirty="0"/>
              <a:t> </a:t>
            </a:r>
            <a:r>
              <a:rPr lang="en-US" b="1" dirty="0" err="1"/>
              <a:t>životne</a:t>
            </a:r>
            <a:r>
              <a:rPr lang="en-US" b="1" dirty="0"/>
              <a:t> </a:t>
            </a:r>
            <a:r>
              <a:rPr lang="en-US" b="1" dirty="0" err="1"/>
              <a:t>sredine</a:t>
            </a:r>
            <a:r>
              <a:rPr lang="en-US" b="1" dirty="0"/>
              <a:t>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43400" y="35814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/>
              <a:t>Između</a:t>
            </a:r>
            <a:r>
              <a:rPr lang="en-US" b="1" dirty="0"/>
              <a:t> </a:t>
            </a:r>
            <a:r>
              <a:rPr lang="en-US" b="1" dirty="0" err="1"/>
              <a:t>ekologije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poljoprivrede</a:t>
            </a:r>
            <a:r>
              <a:rPr lang="en-US" b="1" dirty="0"/>
              <a:t> </a:t>
            </a:r>
            <a:r>
              <a:rPr lang="en-US" b="1" dirty="0" err="1"/>
              <a:t>postoji</a:t>
            </a:r>
            <a:r>
              <a:rPr lang="en-US" b="1" dirty="0"/>
              <a:t> </a:t>
            </a:r>
            <a:r>
              <a:rPr lang="en-US" b="1" dirty="0" err="1"/>
              <a:t>međusobna</a:t>
            </a:r>
            <a:r>
              <a:rPr lang="en-US" b="1" dirty="0"/>
              <a:t> </a:t>
            </a:r>
            <a:r>
              <a:rPr lang="en-US" b="1" dirty="0" err="1"/>
              <a:t>povezanost</a:t>
            </a:r>
            <a:r>
              <a:rPr lang="en-US" b="1" dirty="0"/>
              <a:t>. </a:t>
            </a:r>
            <a:r>
              <a:rPr lang="en-US" b="1" dirty="0" err="1"/>
              <a:t>Poljoprivreda</a:t>
            </a:r>
            <a:r>
              <a:rPr lang="en-US" b="1" dirty="0"/>
              <a:t> je </a:t>
            </a:r>
            <a:r>
              <a:rPr lang="en-US" b="1" dirty="0" err="1"/>
              <a:t>grana</a:t>
            </a:r>
            <a:r>
              <a:rPr lang="en-US" b="1" dirty="0"/>
              <a:t> </a:t>
            </a:r>
            <a:r>
              <a:rPr lang="en-US" b="1" dirty="0" err="1"/>
              <a:t>koja</a:t>
            </a:r>
            <a:r>
              <a:rPr lang="en-US" b="1" dirty="0"/>
              <a:t> </a:t>
            </a:r>
            <a:r>
              <a:rPr lang="en-US" b="1" dirty="0" err="1"/>
              <a:t>utiče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prirodnu</a:t>
            </a:r>
            <a:r>
              <a:rPr lang="en-US" b="1" dirty="0"/>
              <a:t> </a:t>
            </a:r>
            <a:r>
              <a:rPr lang="en-US" b="1" dirty="0" err="1"/>
              <a:t>sredinu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istovremeno</a:t>
            </a:r>
            <a:r>
              <a:rPr lang="en-US" b="1" dirty="0"/>
              <a:t> </a:t>
            </a:r>
            <a:r>
              <a:rPr lang="en-US" b="1" dirty="0" err="1"/>
              <a:t>zavisi</a:t>
            </a:r>
            <a:r>
              <a:rPr lang="en-US" b="1" dirty="0"/>
              <a:t> </a:t>
            </a:r>
            <a:r>
              <a:rPr lang="en-US" b="1" dirty="0" err="1"/>
              <a:t>od</a:t>
            </a:r>
            <a:r>
              <a:rPr lang="en-US" b="1" dirty="0"/>
              <a:t> </a:t>
            </a:r>
            <a:r>
              <a:rPr lang="en-US" b="1" dirty="0" err="1"/>
              <a:t>nje</a:t>
            </a:r>
            <a:r>
              <a:rPr lang="en-US" b="1" dirty="0"/>
              <a:t>, a </a:t>
            </a:r>
            <a:r>
              <a:rPr lang="en-US" b="1" dirty="0" err="1"/>
              <a:t>prirodna</a:t>
            </a:r>
            <a:r>
              <a:rPr lang="en-US" b="1" dirty="0"/>
              <a:t> </a:t>
            </a:r>
            <a:r>
              <a:rPr lang="en-US" b="1" dirty="0" err="1"/>
              <a:t>sredina</a:t>
            </a:r>
            <a:r>
              <a:rPr lang="en-US" b="1" dirty="0"/>
              <a:t>, </a:t>
            </a:r>
            <a:r>
              <a:rPr lang="en-US" b="1" dirty="0" err="1"/>
              <a:t>predstavlja</a:t>
            </a:r>
            <a:r>
              <a:rPr lang="en-US" b="1" dirty="0"/>
              <a:t> </a:t>
            </a:r>
            <a:r>
              <a:rPr lang="en-US" b="1" dirty="0" err="1"/>
              <a:t>osnovu</a:t>
            </a:r>
            <a:r>
              <a:rPr lang="en-US" b="1" dirty="0"/>
              <a:t> </a:t>
            </a:r>
            <a:r>
              <a:rPr lang="en-US" b="1" dirty="0" err="1"/>
              <a:t>čovekovog</a:t>
            </a:r>
            <a:r>
              <a:rPr lang="en-US" b="1" dirty="0"/>
              <a:t> </a:t>
            </a:r>
            <a:r>
              <a:rPr lang="en-US" b="1" dirty="0" err="1"/>
              <a:t>života</a:t>
            </a:r>
            <a:r>
              <a:rPr lang="en-US" b="1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ologija_240818_tw6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12350"/>
            <a:ext cx="8610600" cy="5765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4000" b="1" dirty="0">
                <a:solidFill>
                  <a:srgbClr val="00B050"/>
                </a:solidFill>
              </a:rPr>
              <a:t>Međuzavisnost ekologije i poljoprivrede</a:t>
            </a: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229600" cy="4525963"/>
          </a:xfrm>
        </p:spPr>
        <p:txBody>
          <a:bodyPr/>
          <a:lstStyle/>
          <a:p>
            <a:pPr lvl="0"/>
            <a:r>
              <a:rPr lang="en-US" sz="2400" b="1" dirty="0" err="1">
                <a:latin typeface="Arial" pitchFamily="34" charset="0"/>
                <a:cs typeface="Arial" pitchFamily="34" charset="0"/>
              </a:rPr>
              <a:t>Između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ekologije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poljoprivrede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postoji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međusobna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povezanost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Poljoprivreda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je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grana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koja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utiče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prirodnu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sredinu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istovremeno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zavisi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od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nje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, a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prirodna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sredina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predstavlja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osnovu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čovekovog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života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3352800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dirty="0">
                <a:latin typeface="Arial" pitchFamily="34" charset="0"/>
                <a:cs typeface="Arial" pitchFamily="34" charset="0"/>
              </a:rPr>
              <a:t>Određene ekološke promene ugrožavaju proizvodnju hrane. Takođe,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poljoprivredna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proizvodnja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kakva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danas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postoji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u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svetu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značajno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ugrožava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pt-BR" sz="2400" b="1" dirty="0">
                <a:latin typeface="Arial" pitchFamily="34" charset="0"/>
                <a:cs typeface="Arial" pitchFamily="34" charset="0"/>
              </a:rPr>
              <a:t>životnu sredinu.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905000"/>
            <a:ext cx="2362200" cy="2337941"/>
          </a:xfrm>
          <a:prstGeom prst="rect">
            <a:avLst/>
          </a:prstGeom>
        </p:spPr>
      </p:pic>
      <p:pic>
        <p:nvPicPr>
          <p:cNvPr id="8" name="Picture 7" descr="ku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2895600" cy="2492931"/>
          </a:xfrm>
          <a:prstGeom prst="rect">
            <a:avLst/>
          </a:prstGeom>
        </p:spPr>
      </p:pic>
      <p:pic>
        <p:nvPicPr>
          <p:cNvPr id="7" name="Picture 6" descr="reciklaz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199" y="3733800"/>
            <a:ext cx="3480015" cy="2607250"/>
          </a:xfrm>
          <a:prstGeom prst="rect">
            <a:avLst/>
          </a:prstGeom>
        </p:spPr>
      </p:pic>
      <p:pic>
        <p:nvPicPr>
          <p:cNvPr id="5" name="Picture 4" descr="drv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05400"/>
            <a:ext cx="3352800" cy="1752600"/>
          </a:xfrm>
          <a:prstGeom prst="rect">
            <a:avLst/>
          </a:prstGeom>
        </p:spPr>
      </p:pic>
      <p:pic>
        <p:nvPicPr>
          <p:cNvPr id="4" name="Picture 3" descr="moza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152400"/>
            <a:ext cx="1857375" cy="18871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248400"/>
          </a:xfrm>
        </p:spPr>
        <p:txBody>
          <a:bodyPr>
            <a:normAutofit lnSpcReduction="10000"/>
          </a:bodyPr>
          <a:lstStyle/>
          <a:p>
            <a:r>
              <a:rPr lang="en-US" sz="2900" dirty="0" err="1">
                <a:latin typeface="Arial Narrow" pitchFamily="34" charset="0"/>
              </a:rPr>
              <a:t>Šta</a:t>
            </a:r>
            <a:r>
              <a:rPr lang="en-US" sz="2900" dirty="0">
                <a:latin typeface="Arial Narrow" pitchFamily="34" charset="0"/>
              </a:rPr>
              <a:t> se </a:t>
            </a:r>
            <a:r>
              <a:rPr lang="en-US" sz="2900" dirty="0" err="1">
                <a:latin typeface="Arial Narrow" pitchFamily="34" charset="0"/>
              </a:rPr>
              <a:t>može</a:t>
            </a:r>
            <a:r>
              <a:rPr lang="en-US" sz="2900" dirty="0">
                <a:latin typeface="Arial Narrow" pitchFamily="34" charset="0"/>
              </a:rPr>
              <a:t> </a:t>
            </a:r>
            <a:r>
              <a:rPr lang="en-US" sz="2900" dirty="0" err="1">
                <a:latin typeface="Arial Narrow" pitchFamily="34" charset="0"/>
              </a:rPr>
              <a:t>učiniti</a:t>
            </a:r>
            <a:r>
              <a:rPr lang="en-US" sz="2900" dirty="0" smtClean="0">
                <a:latin typeface="Arial Narrow" pitchFamily="34" charset="0"/>
              </a:rPr>
              <a:t>?</a:t>
            </a:r>
          </a:p>
          <a:p>
            <a:endParaRPr lang="en-US" sz="2900" dirty="0" smtClean="0">
              <a:latin typeface="Arial Narrow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Prvo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može</a:t>
            </a:r>
            <a:r>
              <a:rPr lang="en-US" sz="2400" dirty="0">
                <a:latin typeface="Arial Narrow" pitchFamily="34" charset="0"/>
              </a:rPr>
              <a:t> se </a:t>
            </a:r>
            <a:r>
              <a:rPr lang="en-US" sz="2400" dirty="0" err="1">
                <a:latin typeface="Arial Narrow" pitchFamily="34" charset="0"/>
              </a:rPr>
              <a:t>unaprediti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samo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uzgajanje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useva</a:t>
            </a:r>
            <a:r>
              <a:rPr lang="en-US" sz="2400" dirty="0">
                <a:latin typeface="Arial Narrow" pitchFamily="34" charset="0"/>
              </a:rPr>
              <a:t>. </a:t>
            </a:r>
            <a:r>
              <a:rPr lang="en-US" sz="2400" dirty="0" err="1">
                <a:latin typeface="Arial Narrow" pitchFamily="34" charset="0"/>
              </a:rPr>
              <a:t>Potrebna</a:t>
            </a:r>
            <a:endParaRPr lang="en-US" sz="2400" dirty="0">
              <a:latin typeface="Arial Narrow" pitchFamily="34" charset="0"/>
            </a:endParaRPr>
          </a:p>
          <a:p>
            <a:r>
              <a:rPr lang="en-US" sz="2400" dirty="0">
                <a:latin typeface="Arial Narrow" pitchFamily="34" charset="0"/>
              </a:rPr>
              <a:t>je </a:t>
            </a:r>
            <a:r>
              <a:rPr lang="en-US" sz="2400" dirty="0" err="1">
                <a:latin typeface="Arial Narrow" pitchFamily="34" charset="0"/>
              </a:rPr>
              <a:t>veća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produktivnost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tj</a:t>
            </a:r>
            <a:r>
              <a:rPr lang="en-US" sz="2400" dirty="0">
                <a:latin typeface="Arial Narrow" pitchFamily="34" charset="0"/>
              </a:rPr>
              <a:t>. </a:t>
            </a:r>
            <a:r>
              <a:rPr lang="en-US" sz="2400" dirty="0" err="1">
                <a:latin typeface="Arial Narrow" pitchFamily="34" charset="0"/>
              </a:rPr>
              <a:t>veći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prinosi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jedinici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zemljišta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kao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pouzdaniji</a:t>
            </a:r>
            <a:endParaRPr lang="en-US" sz="2400" dirty="0">
              <a:latin typeface="Arial Narrow" pitchFamily="34" charset="0"/>
            </a:endParaRPr>
          </a:p>
          <a:p>
            <a:r>
              <a:rPr lang="en-US" sz="2400" dirty="0" err="1">
                <a:latin typeface="Arial Narrow" pitchFamily="34" charset="0"/>
              </a:rPr>
              <a:t>usevi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sposobni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da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izdrže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promenu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klime</a:t>
            </a:r>
            <a:r>
              <a:rPr lang="en-US" sz="2400" dirty="0">
                <a:latin typeface="Arial Narrow" pitchFamily="34" charset="0"/>
              </a:rPr>
              <a:t>. </a:t>
            </a:r>
            <a:endParaRPr lang="en-US" sz="2400" dirty="0" smtClean="0">
              <a:latin typeface="Arial Narrow" pitchFamily="34" charset="0"/>
            </a:endParaRPr>
          </a:p>
          <a:p>
            <a:endParaRPr lang="en-US" sz="2400" dirty="0" smtClean="0">
              <a:latin typeface="Arial Narrow" pitchFamily="34" charset="0"/>
            </a:endParaRPr>
          </a:p>
          <a:p>
            <a:r>
              <a:rPr lang="en-US" sz="2400" dirty="0" err="1" smtClean="0">
                <a:latin typeface="Arial Narrow" pitchFamily="34" charset="0"/>
              </a:rPr>
              <a:t>Drugo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mogućnost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proizvodnje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poljoprivrednih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kultura</a:t>
            </a:r>
            <a:r>
              <a:rPr lang="en-US" sz="2400" dirty="0">
                <a:latin typeface="Arial Narrow" pitchFamily="34" charset="0"/>
              </a:rPr>
              <a:t> s </a:t>
            </a:r>
            <a:r>
              <a:rPr lang="en-US" sz="2400" dirty="0" err="1">
                <a:latin typeface="Arial Narrow" pitchFamily="34" charset="0"/>
              </a:rPr>
              <a:t>većom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hranljivom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vrednošću</a:t>
            </a:r>
            <a:r>
              <a:rPr lang="en-US" sz="2400" dirty="0" smtClean="0">
                <a:latin typeface="Arial Narrow" pitchFamily="34" charset="0"/>
              </a:rPr>
              <a:t>.</a:t>
            </a:r>
          </a:p>
          <a:p>
            <a:r>
              <a:rPr lang="en-US" sz="2400" dirty="0" smtClean="0">
                <a:latin typeface="Arial Narrow" pitchFamily="34" charset="0"/>
              </a:rPr>
              <a:t> </a:t>
            </a:r>
          </a:p>
          <a:p>
            <a:r>
              <a:rPr lang="en-US" sz="2400" dirty="0" err="1" smtClean="0">
                <a:latin typeface="Arial Narrow" pitchFamily="34" charset="0"/>
              </a:rPr>
              <a:t>Treće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teži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>
                <a:latin typeface="Arial Narrow" pitchFamily="34" charset="0"/>
              </a:rPr>
              <a:t>se </a:t>
            </a:r>
            <a:r>
              <a:rPr lang="en-US" sz="2400" dirty="0" err="1">
                <a:latin typeface="Arial Narrow" pitchFamily="34" charset="0"/>
              </a:rPr>
              <a:t>novom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modelu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koga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nazivaju</a:t>
            </a:r>
            <a:r>
              <a:rPr lang="en-US" sz="2400" dirty="0">
                <a:latin typeface="Arial Narrow" pitchFamily="34" charset="0"/>
              </a:rPr>
              <a:t> “</a:t>
            </a:r>
            <a:r>
              <a:rPr lang="en-US" sz="2400" dirty="0" err="1">
                <a:latin typeface="Arial Narrow" pitchFamily="34" charset="0"/>
              </a:rPr>
              <a:t>poljoprivrednom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proizvodnjom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zasnovanom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na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informacijama</a:t>
            </a:r>
            <a:r>
              <a:rPr lang="en-US" sz="2400" dirty="0">
                <a:latin typeface="Arial Narrow" pitchFamily="34" charset="0"/>
              </a:rPr>
              <a:t>”. Ta </a:t>
            </a:r>
            <a:r>
              <a:rPr lang="en-US" sz="2400" dirty="0" err="1">
                <a:latin typeface="Arial Narrow" pitchFamily="34" charset="0"/>
              </a:rPr>
              <a:t>vrsta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poljoprivredne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proizvodnje</a:t>
            </a:r>
            <a:r>
              <a:rPr lang="en-US" sz="2400" dirty="0">
                <a:latin typeface="Arial Narrow" pitchFamily="34" charset="0"/>
              </a:rPr>
              <a:t> je </a:t>
            </a:r>
            <a:r>
              <a:rPr lang="en-US" sz="2400" dirty="0" err="1">
                <a:latin typeface="Arial Narrow" pitchFamily="34" charset="0"/>
              </a:rPr>
              <a:t>već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široko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prihvaćana</a:t>
            </a:r>
            <a:r>
              <a:rPr lang="en-US" sz="2400" dirty="0">
                <a:latin typeface="Arial Narrow" pitchFamily="34" charset="0"/>
              </a:rPr>
              <a:t> u </a:t>
            </a:r>
            <a:r>
              <a:rPr lang="en-US" sz="2400" dirty="0" err="1">
                <a:latin typeface="Arial Narrow" pitchFamily="34" charset="0"/>
              </a:rPr>
              <a:t>zemljama</a:t>
            </a:r>
            <a:r>
              <a:rPr lang="en-US" sz="2400" dirty="0">
                <a:latin typeface="Arial Narrow" pitchFamily="34" charset="0"/>
              </a:rPr>
              <a:t> OECD-a. </a:t>
            </a:r>
            <a:r>
              <a:rPr lang="en-US" sz="2400" dirty="0" err="1">
                <a:latin typeface="Arial Narrow" pitchFamily="34" charset="0"/>
              </a:rPr>
              <a:t>Svrha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joj</a:t>
            </a:r>
            <a:r>
              <a:rPr lang="en-US" sz="2400" dirty="0">
                <a:latin typeface="Arial Narrow" pitchFamily="34" charset="0"/>
              </a:rPr>
              <a:t> je </a:t>
            </a:r>
            <a:r>
              <a:rPr lang="en-US" sz="2400" dirty="0" err="1">
                <a:latin typeface="Arial Narrow" pitchFamily="34" charset="0"/>
              </a:rPr>
              <a:t>ekonomično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korišćenje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vode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azota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drugih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inputa</a:t>
            </a:r>
            <a:r>
              <a:rPr lang="en-US" sz="2400" dirty="0">
                <a:latin typeface="Arial Narrow" pitchFamily="34" charset="0"/>
              </a:rPr>
              <a:t>, </a:t>
            </a:r>
            <a:r>
              <a:rPr lang="en-US" sz="2400" dirty="0" err="1">
                <a:latin typeface="Arial Narrow" pitchFamily="34" charset="0"/>
              </a:rPr>
              <a:t>kako</a:t>
            </a:r>
            <a:r>
              <a:rPr lang="en-US" sz="2400" dirty="0">
                <a:latin typeface="Arial Narrow" pitchFamily="34" charset="0"/>
              </a:rPr>
              <a:t> bi se </a:t>
            </a:r>
            <a:r>
              <a:rPr lang="en-US" sz="2400" dirty="0" err="1">
                <a:latin typeface="Arial Narrow" pitchFamily="34" charset="0"/>
              </a:rPr>
              <a:t>hrana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proizvodila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uz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što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manji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uticaj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na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životnu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sredinu</a:t>
            </a:r>
            <a:r>
              <a:rPr lang="en-US" sz="2400" dirty="0">
                <a:latin typeface="Arial Narrow" pitchFamily="34" charset="0"/>
              </a:rPr>
              <a:t>. </a:t>
            </a:r>
            <a:r>
              <a:rPr lang="en-US" sz="2400" dirty="0" err="1">
                <a:latin typeface="Arial Narrow" pitchFamily="34" charset="0"/>
              </a:rPr>
              <a:t>Ovaj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način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poljoprivredne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proizvodnje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err="1">
                <a:latin typeface="Arial Narrow" pitchFamily="34" charset="0"/>
              </a:rPr>
              <a:t>usvaja</a:t>
            </a:r>
            <a:r>
              <a:rPr lang="en-US" sz="2400" dirty="0">
                <a:latin typeface="Arial Narrow" pitchFamily="34" charset="0"/>
              </a:rPr>
              <a:t> se </a:t>
            </a:r>
            <a:r>
              <a:rPr lang="en-US" sz="2400" dirty="0" err="1">
                <a:latin typeface="Arial Narrow" pitchFamily="34" charset="0"/>
              </a:rPr>
              <a:t>i</a:t>
            </a:r>
            <a:r>
              <a:rPr lang="en-US" sz="2400" dirty="0">
                <a:latin typeface="Arial Narrow" pitchFamily="34" charset="0"/>
              </a:rPr>
              <a:t> u </a:t>
            </a:r>
            <a:r>
              <a:rPr lang="en-US" sz="2400" dirty="0" err="1">
                <a:latin typeface="Arial Narrow" pitchFamily="34" charset="0"/>
              </a:rPr>
              <a:t>zemljama</a:t>
            </a:r>
            <a:r>
              <a:rPr lang="en-US" sz="2400" dirty="0">
                <a:latin typeface="Arial Narrow" pitchFamily="34" charset="0"/>
              </a:rPr>
              <a:t> u </a:t>
            </a:r>
            <a:r>
              <a:rPr lang="en-US" sz="2400" dirty="0" err="1">
                <a:latin typeface="Arial Narrow" pitchFamily="34" charset="0"/>
              </a:rPr>
              <a:t>razvoju</a:t>
            </a:r>
            <a:r>
              <a:rPr lang="en-US" sz="2400" dirty="0">
                <a:latin typeface="Arial Narrow" pitchFamily="34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581400"/>
            <a:ext cx="3505200" cy="3276600"/>
          </a:xfrm>
          <a:prstGeom prst="rect">
            <a:avLst/>
          </a:prstGeom>
        </p:spPr>
      </p:pic>
      <p:pic>
        <p:nvPicPr>
          <p:cNvPr id="6" name="Picture 5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81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4038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50"/>
                </a:solidFill>
              </a:rPr>
              <a:t>EU- </a:t>
            </a:r>
            <a:r>
              <a:rPr lang="en-US" sz="3600" dirty="0" err="1" smtClean="0">
                <a:solidFill>
                  <a:srgbClr val="00B050"/>
                </a:solidFill>
              </a:rPr>
              <a:t>stav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prema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ekologiji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305800" cy="4678363"/>
          </a:xfrm>
        </p:spPr>
        <p:txBody>
          <a:bodyPr>
            <a:normAutofit/>
          </a:bodyPr>
          <a:lstStyle/>
          <a:p>
            <a:r>
              <a:rPr lang="en-US" sz="2400" dirty="0" err="1"/>
              <a:t>Globalni</a:t>
            </a:r>
            <a:r>
              <a:rPr lang="en-US" sz="2400" dirty="0"/>
              <a:t> </a:t>
            </a:r>
            <a:r>
              <a:rPr lang="en-US" sz="2400" dirty="0" err="1"/>
              <a:t>ekološki</a:t>
            </a:r>
            <a:r>
              <a:rPr lang="en-US" sz="2400" dirty="0"/>
              <a:t> </a:t>
            </a:r>
            <a:r>
              <a:rPr lang="en-US" sz="2400" dirty="0" err="1"/>
              <a:t>problemi</a:t>
            </a:r>
            <a:r>
              <a:rPr lang="en-US" sz="2400" dirty="0"/>
              <a:t>, s </a:t>
            </a:r>
            <a:r>
              <a:rPr lang="en-US" sz="2400" dirty="0" err="1"/>
              <a:t>obzirom</a:t>
            </a:r>
            <a:r>
              <a:rPr lang="en-US" sz="2400" dirty="0"/>
              <a:t> </a:t>
            </a:r>
            <a:r>
              <a:rPr lang="en-US" sz="2400" dirty="0" err="1"/>
              <a:t>da</a:t>
            </a:r>
            <a:r>
              <a:rPr lang="en-US" sz="2400" dirty="0"/>
              <a:t> </a:t>
            </a:r>
            <a:r>
              <a:rPr lang="en-US" sz="2400" dirty="0" err="1"/>
              <a:t>prevazilaze</a:t>
            </a:r>
            <a:r>
              <a:rPr lang="en-US" sz="2400" dirty="0"/>
              <a:t> </a:t>
            </a:r>
            <a:r>
              <a:rPr lang="en-US" sz="2400" dirty="0" err="1"/>
              <a:t>okvire</a:t>
            </a:r>
            <a:r>
              <a:rPr lang="en-US" sz="2400" dirty="0"/>
              <a:t> </a:t>
            </a:r>
            <a:r>
              <a:rPr lang="en-US" sz="2400" dirty="0" err="1"/>
              <a:t>granice</a:t>
            </a:r>
            <a:r>
              <a:rPr lang="en-US" sz="2400" dirty="0"/>
              <a:t> </a:t>
            </a:r>
            <a:r>
              <a:rPr lang="en-US" sz="2400" dirty="0" err="1"/>
              <a:t>jedne</a:t>
            </a:r>
            <a:r>
              <a:rPr lang="en-US" sz="2400" dirty="0"/>
              <a:t> </a:t>
            </a:r>
            <a:r>
              <a:rPr lang="en-US" sz="2400" dirty="0" err="1"/>
              <a:t>zemlje</a:t>
            </a:r>
            <a:r>
              <a:rPr lang="en-US" sz="2400" dirty="0"/>
              <a:t>, </a:t>
            </a:r>
            <a:r>
              <a:rPr lang="en-US" sz="2400" dirty="0" err="1"/>
              <a:t>zahtevaju</a:t>
            </a:r>
            <a:r>
              <a:rPr lang="en-US" sz="2400" dirty="0"/>
              <a:t> </a:t>
            </a:r>
            <a:r>
              <a:rPr lang="en-US" sz="2400" dirty="0" err="1"/>
              <a:t>rešenja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nadnacionalnom</a:t>
            </a:r>
            <a:r>
              <a:rPr lang="en-US" sz="2400" dirty="0"/>
              <a:t> </a:t>
            </a:r>
            <a:r>
              <a:rPr lang="en-US" sz="2400" dirty="0" err="1"/>
              <a:t>nivou</a:t>
            </a:r>
            <a:r>
              <a:rPr lang="en-US" sz="2400" dirty="0"/>
              <a:t>. </a:t>
            </a:r>
            <a:r>
              <a:rPr lang="en-US" sz="2400" dirty="0" err="1"/>
              <a:t>Širenje</a:t>
            </a:r>
            <a:r>
              <a:rPr lang="en-US" sz="2400" dirty="0"/>
              <a:t> </a:t>
            </a:r>
            <a:r>
              <a:rPr lang="en-US" sz="2400" dirty="0" err="1"/>
              <a:t>ekološke</a:t>
            </a:r>
            <a:r>
              <a:rPr lang="en-US" sz="2400" dirty="0"/>
              <a:t> </a:t>
            </a:r>
            <a:r>
              <a:rPr lang="en-US" sz="2400" dirty="0" err="1"/>
              <a:t>svesti</a:t>
            </a:r>
            <a:r>
              <a:rPr lang="en-US" sz="2400" dirty="0"/>
              <a:t> je </a:t>
            </a:r>
            <a:r>
              <a:rPr lang="en-US" sz="2400" dirty="0" err="1"/>
              <a:t>opšte</a:t>
            </a:r>
            <a:r>
              <a:rPr lang="en-US" sz="2400" dirty="0"/>
              <a:t> </a:t>
            </a:r>
            <a:r>
              <a:rPr lang="en-US" sz="2400" dirty="0" err="1"/>
              <a:t>prisutan</a:t>
            </a:r>
            <a:r>
              <a:rPr lang="en-US" sz="2400" dirty="0"/>
              <a:t> trend </a:t>
            </a:r>
            <a:r>
              <a:rPr lang="en-US" sz="2400" dirty="0" err="1"/>
              <a:t>svuda</a:t>
            </a:r>
            <a:r>
              <a:rPr lang="en-US" sz="2400" dirty="0"/>
              <a:t> u </a:t>
            </a:r>
            <a:r>
              <a:rPr lang="en-US" sz="2400" dirty="0" err="1"/>
              <a:t>svetu</a:t>
            </a:r>
            <a:r>
              <a:rPr lang="en-US" sz="2400" dirty="0"/>
              <a:t>.</a:t>
            </a:r>
          </a:p>
          <a:p>
            <a:r>
              <a:rPr lang="en-US" sz="2400" dirty="0"/>
              <a:t> </a:t>
            </a:r>
            <a:r>
              <a:rPr lang="en-US" sz="2400" dirty="0" err="1"/>
              <a:t>Evropska</a:t>
            </a:r>
            <a:r>
              <a:rPr lang="en-US" sz="2400" dirty="0"/>
              <a:t> </a:t>
            </a:r>
            <a:r>
              <a:rPr lang="en-US" sz="2400" dirty="0" err="1"/>
              <a:t>unija</a:t>
            </a:r>
            <a:r>
              <a:rPr lang="en-US" sz="2400" dirty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 </a:t>
            </a:r>
            <a:r>
              <a:rPr lang="en-US" sz="2400" dirty="0" err="1"/>
              <a:t>ceo</a:t>
            </a:r>
            <a:r>
              <a:rPr lang="en-US" sz="2400" dirty="0"/>
              <a:t> arsenal </a:t>
            </a:r>
            <a:r>
              <a:rPr lang="en-US" sz="2400" dirty="0" err="1"/>
              <a:t>pravila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politika</a:t>
            </a:r>
            <a:r>
              <a:rPr lang="en-US" sz="2400" dirty="0"/>
              <a:t> </a:t>
            </a:r>
            <a:r>
              <a:rPr lang="en-US" sz="2400" dirty="0" err="1"/>
              <a:t>kojima</a:t>
            </a:r>
            <a:r>
              <a:rPr lang="en-US" sz="2400" dirty="0"/>
              <a:t> </a:t>
            </a:r>
            <a:r>
              <a:rPr lang="en-US" sz="2400" dirty="0" err="1"/>
              <a:t>reguliše</a:t>
            </a:r>
            <a:r>
              <a:rPr lang="en-US" sz="2400" dirty="0"/>
              <a:t> </a:t>
            </a:r>
            <a:r>
              <a:rPr lang="en-US" sz="2400" dirty="0" err="1"/>
              <a:t>zaštitu</a:t>
            </a:r>
            <a:r>
              <a:rPr lang="en-US" sz="2400" dirty="0"/>
              <a:t> </a:t>
            </a:r>
            <a:r>
              <a:rPr lang="en-US" sz="2400" dirty="0" err="1"/>
              <a:t>životne</a:t>
            </a:r>
            <a:r>
              <a:rPr lang="en-US" sz="2400" dirty="0"/>
              <a:t> </a:t>
            </a:r>
            <a:r>
              <a:rPr lang="en-US" sz="2400" dirty="0" err="1"/>
              <a:t>sredine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preduzela</a:t>
            </a:r>
            <a:r>
              <a:rPr lang="en-US" sz="2400" dirty="0"/>
              <a:t> je </a:t>
            </a:r>
            <a:r>
              <a:rPr lang="en-US" sz="2400" dirty="0" err="1"/>
              <a:t>važne</a:t>
            </a:r>
            <a:r>
              <a:rPr lang="en-US" sz="2400" dirty="0"/>
              <a:t> </a:t>
            </a:r>
            <a:r>
              <a:rPr lang="en-US" sz="2400" dirty="0" err="1"/>
              <a:t>korake</a:t>
            </a:r>
            <a:r>
              <a:rPr lang="en-US" sz="2400" dirty="0"/>
              <a:t> u </a:t>
            </a:r>
            <a:r>
              <a:rPr lang="en-US" sz="2400" dirty="0" err="1"/>
              <a:t>rešavanju</a:t>
            </a:r>
            <a:r>
              <a:rPr lang="en-US" sz="2400" dirty="0"/>
              <a:t> </a:t>
            </a:r>
            <a:r>
              <a:rPr lang="en-US" sz="2400" dirty="0" err="1"/>
              <a:t>najvećih</a:t>
            </a:r>
            <a:r>
              <a:rPr lang="en-US" sz="2400" dirty="0"/>
              <a:t> </a:t>
            </a:r>
            <a:r>
              <a:rPr lang="en-US" sz="2400" dirty="0" err="1"/>
              <a:t>ekoloških</a:t>
            </a:r>
            <a:r>
              <a:rPr lang="en-US" sz="2400" dirty="0"/>
              <a:t> </a:t>
            </a:r>
            <a:r>
              <a:rPr lang="en-US" sz="2400" dirty="0" err="1"/>
              <a:t>problema</a:t>
            </a:r>
            <a:r>
              <a:rPr lang="en-US" sz="2400" dirty="0"/>
              <a:t>, </a:t>
            </a:r>
            <a:r>
              <a:rPr lang="en-US" sz="2400" dirty="0" err="1"/>
              <a:t>poput</a:t>
            </a:r>
            <a:r>
              <a:rPr lang="en-US" sz="2400" dirty="0"/>
              <a:t> </a:t>
            </a:r>
            <a:r>
              <a:rPr lang="en-US" sz="2400" dirty="0" err="1"/>
              <a:t>klimatskih</a:t>
            </a:r>
            <a:r>
              <a:rPr lang="en-US" sz="2400" dirty="0"/>
              <a:t> </a:t>
            </a:r>
            <a:r>
              <a:rPr lang="en-US" sz="2400" dirty="0" err="1"/>
              <a:t>promena</a:t>
            </a:r>
            <a:r>
              <a:rPr lang="en-US" sz="2400" dirty="0"/>
              <a:t>. U </a:t>
            </a:r>
            <a:r>
              <a:rPr lang="en-US" sz="2400" dirty="0" err="1"/>
              <a:t>sklopu</a:t>
            </a:r>
            <a:r>
              <a:rPr lang="en-US" sz="2400" dirty="0"/>
              <a:t> </a:t>
            </a:r>
            <a:r>
              <a:rPr lang="en-US" sz="2400" dirty="0" err="1"/>
              <a:t>priprema</a:t>
            </a:r>
            <a:r>
              <a:rPr lang="en-US" sz="2400" dirty="0"/>
              <a:t> </a:t>
            </a:r>
            <a:r>
              <a:rPr lang="en-US" sz="2400" dirty="0" err="1"/>
              <a:t>da</a:t>
            </a:r>
            <a:r>
              <a:rPr lang="en-US" sz="2400" dirty="0"/>
              <a:t> do 2050. </a:t>
            </a:r>
            <a:r>
              <a:rPr lang="en-US" sz="2400" dirty="0" err="1"/>
              <a:t>godine</a:t>
            </a:r>
            <a:r>
              <a:rPr lang="en-US" sz="2400" dirty="0"/>
              <a:t> </a:t>
            </a:r>
            <a:r>
              <a:rPr lang="en-US" sz="2400" dirty="0" err="1"/>
              <a:t>pređe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zelenu</a:t>
            </a:r>
            <a:r>
              <a:rPr lang="en-US" sz="2400" dirty="0"/>
              <a:t> </a:t>
            </a:r>
            <a:r>
              <a:rPr lang="en-US" sz="2400" dirty="0" err="1"/>
              <a:t>ekonomiju</a:t>
            </a:r>
            <a:r>
              <a:rPr lang="en-US" sz="2400" dirty="0"/>
              <a:t>, EU </a:t>
            </a:r>
            <a:r>
              <a:rPr lang="en-US" sz="2400" dirty="0" err="1"/>
              <a:t>reguliše</a:t>
            </a:r>
            <a:r>
              <a:rPr lang="en-US" sz="2400" dirty="0"/>
              <a:t> </a:t>
            </a:r>
            <a:r>
              <a:rPr lang="en-US" sz="2400" dirty="0" err="1"/>
              <a:t>odgovorno</a:t>
            </a:r>
            <a:r>
              <a:rPr lang="en-US" sz="2400" dirty="0"/>
              <a:t> </a:t>
            </a:r>
            <a:r>
              <a:rPr lang="en-US" sz="2400" dirty="0" err="1"/>
              <a:t>upravljanje</a:t>
            </a:r>
            <a:r>
              <a:rPr lang="en-US" sz="2400" dirty="0"/>
              <a:t> </a:t>
            </a:r>
            <a:r>
              <a:rPr lang="en-US" sz="2400" dirty="0" err="1"/>
              <a:t>resursima</a:t>
            </a:r>
            <a:r>
              <a:rPr lang="en-US" sz="2400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vag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0"/>
            <a:ext cx="30480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000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Pregovaračko poglavlje 27</a:t>
            </a:r>
            <a:endParaRPr lang="sr-Latn-RS" sz="3000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500" dirty="0" smtClean="0">
                <a:latin typeface="Bookman Old Style" pitchFamily="18" charset="0"/>
              </a:rPr>
              <a:t>Ciljevi:</a:t>
            </a:r>
          </a:p>
          <a:p>
            <a:r>
              <a:rPr lang="vi-VN" sz="2500" dirty="0">
                <a:latin typeface="Bookman Old Style" pitchFamily="18" charset="0"/>
              </a:rPr>
              <a:t>uklanjanje, ublažavanje, i sprečavanje </a:t>
            </a:r>
            <a:r>
              <a:rPr lang="vi-VN" sz="2500" dirty="0" smtClean="0">
                <a:latin typeface="Bookman Old Style" pitchFamily="18" charset="0"/>
              </a:rPr>
              <a:t>zagađenja</a:t>
            </a:r>
            <a:endParaRPr lang="sr-Latn-RS" sz="2500" dirty="0" smtClean="0">
              <a:latin typeface="Bookman Old Style" pitchFamily="18" charset="0"/>
            </a:endParaRPr>
          </a:p>
          <a:p>
            <a:r>
              <a:rPr lang="vi-VN" sz="2500" dirty="0" smtClean="0">
                <a:latin typeface="Bookman Old Style" pitchFamily="18" charset="0"/>
              </a:rPr>
              <a:t> </a:t>
            </a:r>
            <a:r>
              <a:rPr lang="vi-VN" sz="2500" dirty="0">
                <a:latin typeface="Bookman Old Style" pitchFamily="18" charset="0"/>
              </a:rPr>
              <a:t>obezbeđivanje ekološki uravnotežene upotrebe prirodnih resursa u cilju podsticanja održivog </a:t>
            </a:r>
            <a:r>
              <a:rPr lang="vi-VN" sz="2500" dirty="0" smtClean="0">
                <a:latin typeface="Bookman Old Style" pitchFamily="18" charset="0"/>
              </a:rPr>
              <a:t>razvoja </a:t>
            </a:r>
            <a:endParaRPr lang="sr-Latn-RS" sz="2500" dirty="0" smtClean="0">
              <a:latin typeface="Bookman Old Style" pitchFamily="18" charset="0"/>
            </a:endParaRPr>
          </a:p>
          <a:p>
            <a:r>
              <a:rPr lang="vi-VN" sz="2500" dirty="0" smtClean="0">
                <a:latin typeface="Bookman Old Style" pitchFamily="18" charset="0"/>
              </a:rPr>
              <a:t>sprečavanje </a:t>
            </a:r>
            <a:r>
              <a:rPr lang="vi-VN" sz="2500" dirty="0">
                <a:latin typeface="Bookman Old Style" pitchFamily="18" charset="0"/>
              </a:rPr>
              <a:t>štete za životnu sredinu </a:t>
            </a:r>
            <a:endParaRPr lang="sr-Latn-RS" sz="2500" dirty="0" smtClean="0">
              <a:latin typeface="Bookman Old Style" pitchFamily="18" charset="0"/>
            </a:endParaRPr>
          </a:p>
          <a:p>
            <a:r>
              <a:rPr lang="vi-VN" sz="2500" dirty="0" smtClean="0">
                <a:latin typeface="Bookman Old Style" pitchFamily="18" charset="0"/>
              </a:rPr>
              <a:t> obezbeđivanje integracija ekoloških pitanja prema drugim sektoriskim politikama (kao što su energija i transport)</a:t>
            </a:r>
            <a:endParaRPr lang="sr-Latn-RS" sz="2500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sr-Latn-RS" sz="2500" dirty="0">
              <a:latin typeface="Bookman Old Style" pitchFamily="18" charset="0"/>
            </a:endParaRPr>
          </a:p>
        </p:txBody>
      </p:sp>
      <p:pic>
        <p:nvPicPr>
          <p:cNvPr id="1026" name="Picture 2" descr="C:\Users\Nadja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410200"/>
            <a:ext cx="1981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dja\Desktop\downloa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0"/>
            <a:ext cx="3048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502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Osnovni principi politike zaštite životne sredne su: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polluter pays 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integracije sa drugim politikama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visok nivo zaštite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šteta po životnu sredinu koja se mora otkloniti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prevencija</a:t>
            </a:r>
          </a:p>
          <a:p>
            <a:pPr marL="0" indent="0">
              <a:buNone/>
            </a:pPr>
            <a:r>
              <a:rPr lang="sr-Latn-RS" sz="2500" dirty="0">
                <a:latin typeface="Bookman Old Style" pitchFamily="18" charset="0"/>
              </a:rPr>
              <a:t>•	predostrožnost</a:t>
            </a:r>
          </a:p>
          <a:p>
            <a:pPr marL="0" indent="0">
              <a:buNone/>
            </a:pPr>
            <a:endParaRPr lang="sr-Latn-RS" dirty="0"/>
          </a:p>
        </p:txBody>
      </p:sp>
      <p:pic>
        <p:nvPicPr>
          <p:cNvPr id="2050" name="Picture 2" descr="C:\Users\Nadja\Desktop\zz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212" y="3581400"/>
            <a:ext cx="337978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158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500" dirty="0" smtClean="0">
                <a:solidFill>
                  <a:srgbClr val="00B050"/>
                </a:solidFill>
                <a:latin typeface="Bookman Old Style" pitchFamily="18" charset="0"/>
              </a:rPr>
              <a:t>Poglavlje 27 i Srbija</a:t>
            </a:r>
            <a:endParaRPr lang="sr-Latn-RS" sz="35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3000" dirty="0" smtClean="0">
                <a:latin typeface="Bookman Old Style" pitchFamily="18" charset="0"/>
              </a:rPr>
              <a:t>Potpuna neusklađenost sa zakonodavstvom Evropske unije</a:t>
            </a:r>
          </a:p>
          <a:p>
            <a:pPr marL="0" indent="0">
              <a:buNone/>
            </a:pPr>
            <a:endParaRPr lang="sr-Latn-RS" sz="3000" dirty="0" smtClean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sr-Latn-RS" sz="3000" dirty="0" smtClean="0">
                <a:latin typeface="Bookman Old Style" pitchFamily="18" charset="0"/>
              </a:rPr>
              <a:t>Zahteva više od 10 milijardi evra kako bi se ispunili svi zahtevi Evropske unije</a:t>
            </a:r>
          </a:p>
          <a:p>
            <a:pPr marL="0" indent="0">
              <a:buNone/>
            </a:pPr>
            <a:endParaRPr lang="sr-Latn-RS" sz="3000" dirty="0">
              <a:latin typeface="Bookman Old Style" pitchFamily="18" charset="0"/>
            </a:endParaRPr>
          </a:p>
        </p:txBody>
      </p:sp>
      <p:pic>
        <p:nvPicPr>
          <p:cNvPr id="3074" name="Picture 2" descr="C:\Users\Nadja\Desktop\downloa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4724400"/>
            <a:ext cx="4821382" cy="209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55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 smtClean="0">
                <a:solidFill>
                  <a:schemeClr val="accent3"/>
                </a:solidFill>
                <a:latin typeface="Bookman Old Style" pitchFamily="18" charset="0"/>
              </a:rPr>
              <a:t>GREEN DEAL</a:t>
            </a:r>
            <a:endParaRPr lang="sr-Latn-RS" dirty="0">
              <a:solidFill>
                <a:schemeClr val="accent3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300" dirty="0">
                <a:latin typeface="Bookman Old Style" pitchFamily="18" charset="0"/>
              </a:rPr>
              <a:t>Evropski zeleni dogovor (eng. European Green deal) je skup političkih inicijativa Evropske komisije sa sveobuhvatnim ciljem da Evropka postane klimatski neutralna do 2050. godine</a:t>
            </a:r>
            <a:r>
              <a:rPr lang="sr-Latn-RS" sz="2300" dirty="0" smtClean="0">
                <a:latin typeface="Bookman Old Style" pitchFamily="18" charset="0"/>
              </a:rPr>
              <a:t>.</a:t>
            </a:r>
          </a:p>
          <a:p>
            <a:pPr marL="0" indent="0">
              <a:buNone/>
            </a:pPr>
            <a:endParaRPr lang="sr-Latn-RS" sz="2300" dirty="0" smtClean="0">
              <a:latin typeface="Bookman Old Style" pitchFamily="18" charset="0"/>
            </a:endParaRPr>
          </a:p>
          <a:p>
            <a:r>
              <a:rPr lang="sr-Latn-RS" sz="2300" dirty="0" smtClean="0">
                <a:latin typeface="Bookman Old Style" pitchFamily="18" charset="0"/>
              </a:rPr>
              <a:t>„Čovek na mesecu“</a:t>
            </a:r>
          </a:p>
          <a:p>
            <a:pPr marL="0" indent="0">
              <a:buNone/>
            </a:pPr>
            <a:endParaRPr lang="sr-Latn-RS" sz="2300" dirty="0" smtClean="0">
              <a:latin typeface="Bookman Old Style" pitchFamily="18" charset="0"/>
            </a:endParaRPr>
          </a:p>
          <a:p>
            <a:r>
              <a:rPr lang="sr-Latn-RS" sz="2300" dirty="0" smtClean="0">
                <a:latin typeface="Bookman Old Style" pitchFamily="18" charset="0"/>
              </a:rPr>
              <a:t>InvestEu</a:t>
            </a:r>
          </a:p>
          <a:p>
            <a:pPr marL="0" indent="0">
              <a:buNone/>
            </a:pPr>
            <a:endParaRPr lang="sr-Latn-RS" sz="2500" dirty="0" smtClean="0">
              <a:latin typeface="Bookman Old Style" pitchFamily="18" charset="0"/>
            </a:endParaRPr>
          </a:p>
        </p:txBody>
      </p:sp>
      <p:pic>
        <p:nvPicPr>
          <p:cNvPr id="4098" name="Picture 2" descr="C:\Users\Nadja\Desktop\download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267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adja\Desktop\zelena-prestonica-702x3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144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0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507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Ekološke performanse poljoprivrede Evropske unije</vt:lpstr>
      <vt:lpstr>Uvod</vt:lpstr>
      <vt:lpstr>Međuzavisnost ekologije i poljoprivrede </vt:lpstr>
      <vt:lpstr>PowerPoint Presentation</vt:lpstr>
      <vt:lpstr>EU- stav prema ekologiji</vt:lpstr>
      <vt:lpstr>Pregovaračko poglavlje 27</vt:lpstr>
      <vt:lpstr>PowerPoint Presentation</vt:lpstr>
      <vt:lpstr>Poglavlje 27 i Srbija</vt:lpstr>
      <vt:lpstr>GREEN DEAL</vt:lpstr>
      <vt:lpstr>PowerPoint Presentation</vt:lpstr>
      <vt:lpstr>Organska poljoprivreda</vt:lpstr>
      <vt:lpstr>Evropska unija i organska poljoprivreda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Geler</dc:creator>
  <cp:lastModifiedBy>Nadja</cp:lastModifiedBy>
  <cp:revision>12</cp:revision>
  <dcterms:created xsi:type="dcterms:W3CDTF">2021-05-15T16:18:26Z</dcterms:created>
  <dcterms:modified xsi:type="dcterms:W3CDTF">2021-05-16T20:56:20Z</dcterms:modified>
</cp:coreProperties>
</file>