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8" r:id="rId10"/>
    <p:sldId id="264" r:id="rId11"/>
    <p:sldId id="265" r:id="rId12"/>
    <p:sldId id="266" r:id="rId13"/>
    <p:sldId id="267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03A169F-A43E-4FF9-80F8-4E4F5DD16CEC}">
          <p14:sldIdLst>
            <p14:sldId id="256"/>
            <p14:sldId id="257"/>
            <p14:sldId id="258"/>
            <p14:sldId id="259"/>
          </p14:sldIdLst>
        </p14:section>
        <p14:section name="Untitled Section" id="{AD72F9CF-246B-4E5A-9A78-FDE7D4482B7A}">
          <p14:sldIdLst>
            <p14:sldId id="260"/>
            <p14:sldId id="261"/>
            <p14:sldId id="262"/>
            <p14:sldId id="263"/>
            <p14:sldId id="268"/>
            <p14:sldId id="264"/>
            <p14:sldId id="265"/>
            <p14:sldId id="266"/>
            <p14:sldId id="267"/>
            <p14:sldId id="269"/>
            <p14:sldId id="270"/>
            <p14:sldId id="271"/>
            <p14:sldId id="272"/>
            <p14:sldId id="273"/>
            <p14:sldId id="274"/>
            <p14:sldId id="275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C1F7-58E9-441D-8234-00BD9D63F567}" type="datetimeFigureOut">
              <a:rPr lang="sr-Latn-RS" smtClean="0"/>
              <a:t>10.5.2021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4D3F4-C790-4132-87D5-B8DDFC608124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2184372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C1F7-58E9-441D-8234-00BD9D63F567}" type="datetimeFigureOut">
              <a:rPr lang="sr-Latn-RS" smtClean="0"/>
              <a:t>10.5.2021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4D3F4-C790-4132-87D5-B8DDFC608124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8601661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C1F7-58E9-441D-8234-00BD9D63F567}" type="datetimeFigureOut">
              <a:rPr lang="sr-Latn-RS" smtClean="0"/>
              <a:t>10.5.2021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4D3F4-C790-4132-87D5-B8DDFC608124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6730314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C1F7-58E9-441D-8234-00BD9D63F567}" type="datetimeFigureOut">
              <a:rPr lang="sr-Latn-RS" smtClean="0"/>
              <a:t>10.5.2021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4D3F4-C790-4132-87D5-B8DDFC608124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42374278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C1F7-58E9-441D-8234-00BD9D63F567}" type="datetimeFigureOut">
              <a:rPr lang="sr-Latn-RS" smtClean="0"/>
              <a:t>10.5.2021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4D3F4-C790-4132-87D5-B8DDFC608124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6398100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C1F7-58E9-441D-8234-00BD9D63F567}" type="datetimeFigureOut">
              <a:rPr lang="sr-Latn-RS" smtClean="0"/>
              <a:t>10.5.2021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4D3F4-C790-4132-87D5-B8DDFC608124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2883030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C1F7-58E9-441D-8234-00BD9D63F567}" type="datetimeFigureOut">
              <a:rPr lang="sr-Latn-RS" smtClean="0"/>
              <a:t>10.5.2021</a:t>
            </a:fld>
            <a:endParaRPr lang="sr-Latn-R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4D3F4-C790-4132-87D5-B8DDFC608124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2216393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C1F7-58E9-441D-8234-00BD9D63F567}" type="datetimeFigureOut">
              <a:rPr lang="sr-Latn-RS" smtClean="0"/>
              <a:t>10.5.2021</a:t>
            </a:fld>
            <a:endParaRPr lang="sr-Latn-R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4D3F4-C790-4132-87D5-B8DDFC608124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344243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C1F7-58E9-441D-8234-00BD9D63F567}" type="datetimeFigureOut">
              <a:rPr lang="sr-Latn-RS" smtClean="0"/>
              <a:t>10.5.2021</a:t>
            </a:fld>
            <a:endParaRPr lang="sr-Latn-R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4D3F4-C790-4132-87D5-B8DDFC608124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023148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C1F7-58E9-441D-8234-00BD9D63F567}" type="datetimeFigureOut">
              <a:rPr lang="sr-Latn-RS" smtClean="0"/>
              <a:t>10.5.2021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4D3F4-C790-4132-87D5-B8DDFC608124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207255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r-Latn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C1F7-58E9-441D-8234-00BD9D63F567}" type="datetimeFigureOut">
              <a:rPr lang="sr-Latn-RS" smtClean="0"/>
              <a:t>10.5.2021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4D3F4-C790-4132-87D5-B8DDFC608124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0416398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3EC1F7-58E9-441D-8234-00BD9D63F567}" type="datetimeFigureOut">
              <a:rPr lang="sr-Latn-RS" smtClean="0"/>
              <a:t>10.5.2021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94D3F4-C790-4132-87D5-B8DDFC608124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934481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1.jpg"/><Relationship Id="rId4" Type="http://schemas.openxmlformats.org/officeDocument/2006/relationships/image" Target="../media/image6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g"/><Relationship Id="rId2" Type="http://schemas.openxmlformats.org/officeDocument/2006/relationships/image" Target="../media/image62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7.jpg"/><Relationship Id="rId4" Type="http://schemas.openxmlformats.org/officeDocument/2006/relationships/image" Target="../media/image6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72.jpeg"/><Relationship Id="rId4" Type="http://schemas.openxmlformats.org/officeDocument/2006/relationships/image" Target="../media/image71.jp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paragraf.rs/dnevne-vesti/301219/301219-vest14.html" TargetMode="External"/><Relationship Id="rId3" Type="http://schemas.openxmlformats.org/officeDocument/2006/relationships/hyperlink" Target="https://www.shtreber.com/poljoprivreda" TargetMode="External"/><Relationship Id="rId7" Type="http://schemas.openxmlformats.org/officeDocument/2006/relationships/hyperlink" Target="https://www.stat.gov.rs/sr-Latn/oblasti/poljoprivreda-sumarstvo-i-ribarstvo/popis-poljoprivrede/o-popisu-poljoprivrede" TargetMode="External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popispoljoprivrede.stat.rs/?page_id=18&amp;lang=lat" TargetMode="External"/><Relationship Id="rId5" Type="http://schemas.openxmlformats.org/officeDocument/2006/relationships/hyperlink" Target="http://fabrika.razvojideja.org.rs/kako-poceti-svoj-biznis-u-poljoprivredi/" TargetMode="External"/><Relationship Id="rId10" Type="http://schemas.openxmlformats.org/officeDocument/2006/relationships/hyperlink" Target="http://www.agronews.rs/vesti/srbija/" TargetMode="External"/><Relationship Id="rId4" Type="http://schemas.openxmlformats.org/officeDocument/2006/relationships/hyperlink" Target="https://www.google.com/search?q=poljoprivredna+proizvodnja+u+srbiji&amp;tbm=isch&amp;ved=2ahUKEwjUytXHj8DvAhUhwbsIHV2tBgwQ2-cCegQIABAA&amp;oq=poljoprivredna+proizvodnja+u+srbiji&amp;gs_lcp=CgNpbWcQA1AAWABgvvoDaABwAHgAgAEAiAEAkgEAmAEAqgELZ3dzLXdpei1pbWc&amp;sclient=img&amp;ei=PZJWYJS4KKGC7_UP3dqaYA&amp;bih=657&amp;biw=1366&amp;hl=sr" TargetMode="External"/><Relationship Id="rId9" Type="http://schemas.openxmlformats.org/officeDocument/2006/relationships/hyperlink" Target="http://publikacije.stat.gov.rs/G2019/pdf/G20196003.pdf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g"/><Relationship Id="rId2" Type="http://schemas.openxmlformats.org/officeDocument/2006/relationships/image" Target="../media/image7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5.jp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g"/><Relationship Id="rId13" Type="http://schemas.openxmlformats.org/officeDocument/2006/relationships/image" Target="../media/image17.jpg"/><Relationship Id="rId3" Type="http://schemas.openxmlformats.org/officeDocument/2006/relationships/image" Target="../media/image7.jpg"/><Relationship Id="rId7" Type="http://schemas.openxmlformats.org/officeDocument/2006/relationships/image" Target="../media/image11.jpg"/><Relationship Id="rId12" Type="http://schemas.openxmlformats.org/officeDocument/2006/relationships/image" Target="../media/image16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g"/><Relationship Id="rId11" Type="http://schemas.openxmlformats.org/officeDocument/2006/relationships/image" Target="../media/image15.jpg"/><Relationship Id="rId5" Type="http://schemas.openxmlformats.org/officeDocument/2006/relationships/image" Target="../media/image9.jpg"/><Relationship Id="rId10" Type="http://schemas.openxmlformats.org/officeDocument/2006/relationships/image" Target="../media/image14.jpg"/><Relationship Id="rId4" Type="http://schemas.openxmlformats.org/officeDocument/2006/relationships/image" Target="../media/image8.jpg"/><Relationship Id="rId9" Type="http://schemas.openxmlformats.org/officeDocument/2006/relationships/image" Target="../media/image13.jpg"/><Relationship Id="rId14" Type="http://schemas.openxmlformats.org/officeDocument/2006/relationships/image" Target="../media/image18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g"/><Relationship Id="rId13" Type="http://schemas.openxmlformats.org/officeDocument/2006/relationships/image" Target="../media/image29.jpg"/><Relationship Id="rId3" Type="http://schemas.openxmlformats.org/officeDocument/2006/relationships/image" Target="../media/image19.jpg"/><Relationship Id="rId7" Type="http://schemas.openxmlformats.org/officeDocument/2006/relationships/image" Target="../media/image23.jpg"/><Relationship Id="rId12" Type="http://schemas.openxmlformats.org/officeDocument/2006/relationships/image" Target="../media/image28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g"/><Relationship Id="rId11" Type="http://schemas.openxmlformats.org/officeDocument/2006/relationships/image" Target="../media/image27.jpg"/><Relationship Id="rId5" Type="http://schemas.openxmlformats.org/officeDocument/2006/relationships/image" Target="../media/image21.jpg"/><Relationship Id="rId15" Type="http://schemas.openxmlformats.org/officeDocument/2006/relationships/image" Target="../media/image31.jpg"/><Relationship Id="rId10" Type="http://schemas.openxmlformats.org/officeDocument/2006/relationships/image" Target="../media/image26.jpg"/><Relationship Id="rId4" Type="http://schemas.openxmlformats.org/officeDocument/2006/relationships/image" Target="../media/image20.jpg"/><Relationship Id="rId9" Type="http://schemas.openxmlformats.org/officeDocument/2006/relationships/image" Target="../media/image25.jpg"/><Relationship Id="rId14" Type="http://schemas.openxmlformats.org/officeDocument/2006/relationships/image" Target="../media/image30.jp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g"/><Relationship Id="rId13" Type="http://schemas.openxmlformats.org/officeDocument/2006/relationships/image" Target="../media/image43.jpg"/><Relationship Id="rId3" Type="http://schemas.openxmlformats.org/officeDocument/2006/relationships/image" Target="../media/image33.jpg"/><Relationship Id="rId7" Type="http://schemas.openxmlformats.org/officeDocument/2006/relationships/image" Target="../media/image37.jpg"/><Relationship Id="rId12" Type="http://schemas.openxmlformats.org/officeDocument/2006/relationships/image" Target="../media/image42.jp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g"/><Relationship Id="rId11" Type="http://schemas.openxmlformats.org/officeDocument/2006/relationships/image" Target="../media/image41.jpg"/><Relationship Id="rId5" Type="http://schemas.openxmlformats.org/officeDocument/2006/relationships/image" Target="../media/image35.jpg"/><Relationship Id="rId10" Type="http://schemas.openxmlformats.org/officeDocument/2006/relationships/image" Target="../media/image40.jpg"/><Relationship Id="rId4" Type="http://schemas.openxmlformats.org/officeDocument/2006/relationships/image" Target="../media/image34.jpg"/><Relationship Id="rId9" Type="http://schemas.openxmlformats.org/officeDocument/2006/relationships/image" Target="../media/image39.jpg"/><Relationship Id="rId14" Type="http://schemas.openxmlformats.org/officeDocument/2006/relationships/image" Target="../media/image44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g"/><Relationship Id="rId2" Type="http://schemas.openxmlformats.org/officeDocument/2006/relationships/image" Target="../media/image45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jpeg"/><Relationship Id="rId4" Type="http://schemas.openxmlformats.org/officeDocument/2006/relationships/image" Target="../media/image47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g"/><Relationship Id="rId2" Type="http://schemas.openxmlformats.org/officeDocument/2006/relationships/image" Target="../media/image5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5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68760"/>
            <a:ext cx="7772400" cy="2331691"/>
          </a:xfrm>
        </p:spPr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POLJOPRIVREDNA PROIZVODNJA U SRBIJI</a:t>
            </a:r>
            <a:endParaRPr lang="sr-Latn-R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43055" y="5085184"/>
            <a:ext cx="3707904" cy="1772816"/>
          </a:xfrm>
        </p:spPr>
        <p:txBody>
          <a:bodyPr>
            <a:normAutofit/>
          </a:bodyPr>
          <a:lstStyle/>
          <a:p>
            <a:r>
              <a:rPr lang="sr-Latn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DANIJELA KRIČKOVIĆ</a:t>
            </a:r>
          </a:p>
          <a:p>
            <a:r>
              <a:rPr lang="sr-Latn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EEB102/20</a:t>
            </a:r>
            <a:endParaRPr lang="sr-Latn-RS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2045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r-Latn-R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88640"/>
            <a:ext cx="8496943" cy="6408712"/>
          </a:xfrm>
        </p:spPr>
      </p:pic>
    </p:spTree>
    <p:extLst>
      <p:ext uri="{BB962C8B-B14F-4D97-AF65-F5344CB8AC3E}">
        <p14:creationId xmlns:p14="http://schemas.microsoft.com/office/powerpoint/2010/main" val="233656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r-Latn-R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40"/>
            <a:ext cx="8712968" cy="6408712"/>
          </a:xfrm>
        </p:spPr>
      </p:pic>
    </p:spTree>
    <p:extLst>
      <p:ext uri="{BB962C8B-B14F-4D97-AF65-F5344CB8AC3E}">
        <p14:creationId xmlns:p14="http://schemas.microsoft.com/office/powerpoint/2010/main" val="2539696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r-Latn-R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88640"/>
            <a:ext cx="8229600" cy="6408712"/>
          </a:xfrm>
        </p:spPr>
      </p:pic>
    </p:spTree>
    <p:extLst>
      <p:ext uri="{BB962C8B-B14F-4D97-AF65-F5344CB8AC3E}">
        <p14:creationId xmlns:p14="http://schemas.microsoft.com/office/powerpoint/2010/main" val="4261373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r-Latn-R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60648"/>
            <a:ext cx="4536504" cy="3308201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260648"/>
            <a:ext cx="4176464" cy="33123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573016"/>
            <a:ext cx="5734667" cy="316835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6187" y="3717032"/>
            <a:ext cx="2978301" cy="2880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3480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r-Latn-R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9" y="260648"/>
            <a:ext cx="4320480" cy="4525963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260648"/>
            <a:ext cx="4330824" cy="6480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3752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r-Latn-R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60648"/>
            <a:ext cx="8280920" cy="1656184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45284"/>
            <a:ext cx="3923928" cy="29238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1916832"/>
            <a:ext cx="5220072" cy="4941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7217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r-Latn-RS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60648"/>
            <a:ext cx="8352928" cy="5976664"/>
          </a:xfrm>
        </p:spPr>
      </p:pic>
    </p:spTree>
    <p:extLst>
      <p:ext uri="{BB962C8B-B14F-4D97-AF65-F5344CB8AC3E}">
        <p14:creationId xmlns:p14="http://schemas.microsoft.com/office/powerpoint/2010/main" val="2603500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KRETENJE CENA U 2020.GODINI</a:t>
            </a:r>
            <a:endParaRPr lang="sr-Latn-RS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340768"/>
            <a:ext cx="8280920" cy="5400600"/>
          </a:xfrm>
        </p:spPr>
      </p:pic>
    </p:spTree>
    <p:extLst>
      <p:ext uri="{BB962C8B-B14F-4D97-AF65-F5344CB8AC3E}">
        <p14:creationId xmlns:p14="http://schemas.microsoft.com/office/powerpoint/2010/main" val="3662597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AGRONEWS</a:t>
            </a:r>
            <a:endParaRPr lang="sr-Latn-R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fontAlgn="base"/>
            <a:r>
              <a:rPr lang="vi-VN" sz="1800" dirty="0">
                <a:latin typeface="Times New Roman" pitchFamily="18" charset="0"/>
                <a:cs typeface="Times New Roman" pitchFamily="18" charset="0"/>
              </a:rPr>
              <a:t>Unija poljoprivrednih proizvođača iz Sremske Mitrovice uputila je otvoreno pismo predsedniku i premijerki 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Srbije, </a:t>
            </a:r>
            <a:r>
              <a:rPr lang="vi-VN" sz="1800" dirty="0">
                <a:latin typeface="Times New Roman" pitchFamily="18" charset="0"/>
                <a:cs typeface="Times New Roman" pitchFamily="18" charset="0"/>
              </a:rPr>
              <a:t>u kojem ih je upozorila da je situacija u stočarstvu “alarmantno loša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fontAlgn="base"/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fontAlgn="base"/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/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sr-Latn-RS" sz="1800" dirty="0">
                <a:latin typeface="Times New Roman" pitchFamily="18" charset="0"/>
                <a:cs typeface="Times New Roman" pitchFamily="18" charset="0"/>
              </a:rPr>
              <a:t>Niske temperature i sneg u prethodnom periodu nisu doveli do izmrzavanja malina ali je u Srbiji trenutno prisutno veliko šarenilo u zasadima, kaže dr Aleksandar Leposavić iz Instituta za voćarstvo u Čačku</a:t>
            </a:r>
            <a:endParaRPr lang="vi-VN" sz="1800" dirty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vi-VN" sz="1800" dirty="0">
                <a:latin typeface="Times New Roman" pitchFamily="18" charset="0"/>
                <a:cs typeface="Times New Roman" pitchFamily="18" charset="0"/>
              </a:rPr>
              <a:t> </a:t>
            </a: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/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fontAlgn="base"/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sr-Latn-RS" sz="1800" dirty="0">
                <a:latin typeface="Times New Roman" pitchFamily="18" charset="0"/>
                <a:cs typeface="Times New Roman" pitchFamily="18" charset="0"/>
              </a:rPr>
              <a:t>Najave da će podbaciti rod izazvale su rast tražnje za sojom i kukuruzom, koje u stočnoj hrani učestvuju 60 procenata. Cena soje je na desetogodišnjem maksimumu sa 85 dinara bez PDV-a, što je duplo skuplje nego prošle godine</a:t>
            </a:r>
            <a:endParaRPr lang="vi-VN" sz="18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endParaRPr lang="sr-Latn-R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2434584"/>
            <a:ext cx="7848872" cy="85953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4149079"/>
            <a:ext cx="7848872" cy="89574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5877272"/>
            <a:ext cx="7848872" cy="980728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</p:spPr>
      </p:pic>
    </p:spTree>
    <p:extLst>
      <p:ext uri="{BB962C8B-B14F-4D97-AF65-F5344CB8AC3E}">
        <p14:creationId xmlns:p14="http://schemas.microsoft.com/office/powerpoint/2010/main" val="103969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LITERATURA</a:t>
            </a:r>
            <a:endParaRPr lang="sr-Latn-R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en-US" u="sng" dirty="0">
                <a:latin typeface="Times New Roman" pitchFamily="18" charset="0"/>
                <a:cs typeface="Times New Roman" pitchFamily="18" charset="0"/>
                <a:hlinkClick r:id="rId3"/>
              </a:rPr>
              <a:t>https://www.shtreber.com/poljoprivreda</a:t>
            </a:r>
            <a:endParaRPr lang="sr-Latn-R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en-US" u="sng" dirty="0">
                <a:latin typeface="Times New Roman" pitchFamily="18" charset="0"/>
                <a:cs typeface="Times New Roman" pitchFamily="18" charset="0"/>
                <a:hlinkClick r:id="rId4"/>
              </a:rPr>
              <a:t>https://www.google.com/search?q=poljoprivredna+proizvodnja+u+srbiji&amp;tbm=isch&amp;ved=2ahUKEwjUytXHj8DvAhUhwbsIHV2tBgwQ2-cCegQIABAA&amp;oq=poljoprivredna+proizvodnja+u+srbiji&amp;gs_lcp=CgNpbWcQA1AAWABgvvoDaABwAHgAgAEAiAEAkgEAmAEAqgELZ3dzLXdpei1pbWc&amp;sclient=img&amp;ei=PZJWYJS4KKGC7_UP3dqaYA&amp;bih=657&amp;biw=1366&amp;hl=sr</a:t>
            </a:r>
            <a:endParaRPr lang="sr-Latn-R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en-US" u="sng" dirty="0">
                <a:latin typeface="Times New Roman" pitchFamily="18" charset="0"/>
                <a:cs typeface="Times New Roman" pitchFamily="18" charset="0"/>
                <a:hlinkClick r:id="rId5"/>
              </a:rPr>
              <a:t>http://fabrika.razvojideja.org.rs/kako-poceti-svoj-biznis-u-poljoprivredi/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endParaRPr lang="sr-Latn-R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en-US" u="sng" dirty="0">
                <a:latin typeface="Times New Roman" pitchFamily="18" charset="0"/>
                <a:cs typeface="Times New Roman" pitchFamily="18" charset="0"/>
                <a:hlinkClick r:id="rId6"/>
              </a:rPr>
              <a:t>http://popispoljoprivrede.stat.rs/?page_id=18&amp;lang=lat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endParaRPr lang="sr-Latn-R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en-US" u="sng" dirty="0">
                <a:latin typeface="Times New Roman" pitchFamily="18" charset="0"/>
                <a:cs typeface="Times New Roman" pitchFamily="18" charset="0"/>
                <a:hlinkClick r:id="rId7"/>
              </a:rPr>
              <a:t>https://www.stat.gov.rs/sr-Latn/oblasti/poljoprivreda-sumarstvo-i-ribarstvo/popis-poljoprivrede/o-popisu-poljoprivrede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endParaRPr lang="sr-Latn-R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en-US" u="sng" dirty="0">
                <a:latin typeface="Times New Roman" pitchFamily="18" charset="0"/>
                <a:cs typeface="Times New Roman" pitchFamily="18" charset="0"/>
                <a:hlinkClick r:id="rId8"/>
              </a:rPr>
              <a:t>https://www.paragraf.rs/dnevne-vesti/301219/301219-vest14.html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endParaRPr lang="sr-Latn-R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7.  </a:t>
            </a:r>
            <a:r>
              <a:rPr lang="en-US" u="sng" dirty="0">
                <a:latin typeface="Times New Roman" pitchFamily="18" charset="0"/>
                <a:cs typeface="Times New Roman" pitchFamily="18" charset="0"/>
                <a:hlinkClick r:id="rId9"/>
              </a:rPr>
              <a:t>http://publikacije.stat.gov.rs/G2019/pdf/G20196003.pdf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endParaRPr lang="sr-Latn-R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8.  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  <a:hlinkClick r:id="rId10"/>
              </a:rPr>
              <a:t>http://www.agronews.rs/vesti/srbija/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4057020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4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sr-Latn-RS" b="1" dirty="0" smtClean="0">
                <a:latin typeface="Times New Roman" pitchFamily="18" charset="0"/>
                <a:cs typeface="Times New Roman" pitchFamily="18" charset="0"/>
              </a:rPr>
              <a:t>POLJOPRIVREDA</a:t>
            </a:r>
            <a:endParaRPr lang="sr-Latn-R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923928" y="1600200"/>
            <a:ext cx="4762872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r-Latn-RS" sz="2800" dirty="0" smtClean="0">
                <a:latin typeface="Times New Roman" pitchFamily="18" charset="0"/>
                <a:cs typeface="Times New Roman" pitchFamily="18" charset="0"/>
              </a:rPr>
              <a:t>U Srbiji poljoprivredu delimo na: </a:t>
            </a:r>
          </a:p>
          <a:p>
            <a:pPr marL="514350" indent="-514350">
              <a:buFont typeface="+mj-lt"/>
              <a:buAutoNum type="arabicPeriod"/>
            </a:pPr>
            <a:r>
              <a:rPr lang="sr-Latn-RS" sz="2800" dirty="0" smtClean="0">
                <a:latin typeface="Times New Roman" pitchFamily="18" charset="0"/>
                <a:cs typeface="Times New Roman" pitchFamily="18" charset="0"/>
              </a:rPr>
              <a:t>Ekstenzivan tip</a:t>
            </a:r>
          </a:p>
          <a:p>
            <a:pPr marL="514350" indent="-514350">
              <a:buFont typeface="+mj-lt"/>
              <a:buAutoNum type="arabicPeriod"/>
            </a:pPr>
            <a:r>
              <a:rPr lang="sr-Latn-RS" sz="2800" dirty="0" smtClean="0">
                <a:latin typeface="Times New Roman" pitchFamily="18" charset="0"/>
                <a:cs typeface="Times New Roman" pitchFamily="18" charset="0"/>
              </a:rPr>
              <a:t>Intenzivan tip</a:t>
            </a:r>
          </a:p>
          <a:p>
            <a:pPr marL="0" indent="0">
              <a:buNone/>
            </a:pPr>
            <a:endParaRPr lang="sr-Latn-RS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331" y="836712"/>
            <a:ext cx="2736304" cy="331236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4155117"/>
            <a:ext cx="2952328" cy="235190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4155117"/>
            <a:ext cx="3168352" cy="2351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2802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r-Latn-R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139952" cy="685800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621"/>
            <a:ext cx="4139952" cy="1933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867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-2"/>
            <a:ext cx="9144000" cy="6858000"/>
          </a:xfrm>
          <a:blipFill>
            <a:blip r:embed="rId2"/>
            <a:stretch>
              <a:fillRect/>
            </a:stretch>
          </a:blipFill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Ratarstvo:                                     </a:t>
            </a:r>
          </a:p>
          <a:p>
            <a:pPr marL="514350" indent="-514350">
              <a:buFont typeface="+mj-lt"/>
              <a:buAutoNum type="arabicPeriod"/>
            </a:pPr>
            <a:r>
              <a:rPr lang="sr-Latn-RS" dirty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šenica</a:t>
            </a:r>
          </a:p>
          <a:p>
            <a:pPr marL="514350" indent="-514350">
              <a:buFont typeface="+mj-lt"/>
              <a:buAutoNum type="arabicPeriod"/>
            </a:pPr>
            <a:r>
              <a:rPr lang="sr-Latn-RS" dirty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ukuruz</a:t>
            </a:r>
          </a:p>
          <a:p>
            <a:pPr marL="514350" indent="-514350">
              <a:buFont typeface="+mj-lt"/>
              <a:buAutoNum type="arabicPeriod"/>
            </a:pP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Raž,ječam,ovas</a:t>
            </a:r>
          </a:p>
          <a:p>
            <a:pPr marL="0" indent="0">
              <a:buNone/>
            </a:pPr>
            <a:endParaRPr lang="sr-Latn-RS" dirty="0" smtClean="0"/>
          </a:p>
          <a:p>
            <a:pPr marL="0" indent="0">
              <a:buNone/>
            </a:pP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Industrijske bijke:</a:t>
            </a:r>
          </a:p>
          <a:p>
            <a:pPr marL="514350" indent="-514350">
              <a:buFont typeface="+mj-lt"/>
              <a:buAutoNum type="arabicPeriod"/>
            </a:pP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Šećerna repa</a:t>
            </a:r>
          </a:p>
          <a:p>
            <a:pPr marL="514350" indent="-514350">
              <a:buFont typeface="+mj-lt"/>
              <a:buAutoNum type="arabicPeriod"/>
            </a:pP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Suncokret</a:t>
            </a:r>
          </a:p>
          <a:p>
            <a:pPr marL="514350" indent="-514350">
              <a:buFont typeface="+mj-lt"/>
              <a:buAutoNum type="arabicPeriod"/>
            </a:pP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Konoplja</a:t>
            </a:r>
          </a:p>
          <a:p>
            <a:pPr marL="514350" indent="-514350">
              <a:buFont typeface="+mj-lt"/>
              <a:buAutoNum type="arabicPeriod"/>
            </a:pP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Hmelj</a:t>
            </a:r>
          </a:p>
          <a:p>
            <a:pPr marL="514350" indent="-514350">
              <a:buFont typeface="+mj-lt"/>
              <a:buAutoNum type="arabicPeriod"/>
            </a:pP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Duvan</a:t>
            </a:r>
          </a:p>
          <a:p>
            <a:pPr marL="514350" indent="-514350">
              <a:buFont typeface="+mj-lt"/>
              <a:buAutoNum type="arabicPeriod"/>
            </a:pP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La</a:t>
            </a:r>
            <a:r>
              <a:rPr lang="sr-Latn-RS" dirty="0" smtClean="0"/>
              <a:t>n</a:t>
            </a:r>
          </a:p>
          <a:p>
            <a:pPr marL="0" indent="0">
              <a:buNone/>
            </a:pPr>
            <a:endParaRPr lang="sr-Latn-RS" dirty="0" smtClean="0"/>
          </a:p>
          <a:p>
            <a:pPr marL="514350" indent="-514350">
              <a:buFont typeface="+mj-lt"/>
              <a:buAutoNum type="arabicPeriod"/>
            </a:pPr>
            <a:endParaRPr lang="sr-Latn-RS" dirty="0" smtClean="0"/>
          </a:p>
          <a:p>
            <a:pPr marL="514350" indent="-514350">
              <a:buFont typeface="+mj-lt"/>
              <a:buAutoNum type="arabicPeriod"/>
            </a:pPr>
            <a:endParaRPr lang="sr-Latn-R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0"/>
            <a:ext cx="2304255" cy="141277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1" y="-14549"/>
            <a:ext cx="2160240" cy="142732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2332" y="-3221"/>
            <a:ext cx="2108448" cy="141599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2312" y="1412778"/>
            <a:ext cx="2619375" cy="136814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1687" y="1412778"/>
            <a:ext cx="3262313" cy="136814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6083" y="2784390"/>
            <a:ext cx="1800200" cy="194075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6283" y="2784390"/>
            <a:ext cx="2051176" cy="194075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700" y="2766698"/>
            <a:ext cx="1979300" cy="195844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2056" y="4725144"/>
            <a:ext cx="2847975" cy="213285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4347" y="4725145"/>
            <a:ext cx="1277966" cy="213285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0697" y="4725144"/>
            <a:ext cx="2294003" cy="2132857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0875" y="4725145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9710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416" y="0"/>
            <a:ext cx="9144000" cy="6858000"/>
          </a:xfrm>
          <a:blipFill>
            <a:blip r:embed="rId2"/>
            <a:stretch>
              <a:fillRect/>
            </a:stretch>
          </a:blipFill>
        </p:spPr>
        <p:txBody>
          <a:bodyPr/>
          <a:lstStyle/>
          <a:p>
            <a:pPr marL="0" indent="0">
              <a:buNone/>
            </a:pP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Povrće: </a:t>
            </a:r>
          </a:p>
          <a:p>
            <a:pPr marL="514350" indent="-514350">
              <a:buFont typeface="+mj-lt"/>
              <a:buAutoNum type="arabicPeriod"/>
            </a:pP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Krompir</a:t>
            </a:r>
          </a:p>
          <a:p>
            <a:pPr marL="514350" indent="-514350">
              <a:buFont typeface="+mj-lt"/>
              <a:buAutoNum type="arabicPeriod"/>
            </a:pP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Pasulj</a:t>
            </a:r>
          </a:p>
          <a:p>
            <a:pPr marL="514350" indent="-514350">
              <a:buFont typeface="+mj-lt"/>
              <a:buAutoNum type="arabicPeriod"/>
            </a:pP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Paprika</a:t>
            </a:r>
          </a:p>
          <a:p>
            <a:pPr marL="514350" indent="-514350">
              <a:buFont typeface="+mj-lt"/>
              <a:buAutoNum type="arabicPeriod"/>
            </a:pP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Kupus</a:t>
            </a:r>
          </a:p>
          <a:p>
            <a:pPr marL="514350" indent="-514350">
              <a:buFont typeface="+mj-lt"/>
              <a:buAutoNum type="arabicPeriod"/>
            </a:pP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Krmno bilje</a:t>
            </a:r>
            <a:endParaRPr lang="sr-Latn-R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1" y="0"/>
            <a:ext cx="3168353" cy="187496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1" y="0"/>
            <a:ext cx="1512169" cy="105273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1" y="836713"/>
            <a:ext cx="1512167" cy="10382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0"/>
            <a:ext cx="3275856" cy="187496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5281" y="0"/>
            <a:ext cx="1630791" cy="187496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0" y="1845974"/>
            <a:ext cx="1944217" cy="184785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1874961"/>
            <a:ext cx="2304256" cy="181886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1845974"/>
            <a:ext cx="2627784" cy="184785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4475" y="1845974"/>
            <a:ext cx="1549525" cy="182617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93824"/>
            <a:ext cx="3109656" cy="154305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36874"/>
            <a:ext cx="3109656" cy="16002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9656" y="3693824"/>
            <a:ext cx="2902504" cy="3143249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3672152"/>
            <a:ext cx="3131840" cy="3164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642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r-Latn-R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blipFill dpi="0" rotWithShape="1">
            <a:blip r:embed="rId2">
              <a:alphaModFix amt="90000"/>
            </a:blip>
            <a:srcRect/>
            <a:stretch>
              <a:fillRect/>
            </a:stretch>
          </a:blipFill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Voćarstvo:</a:t>
            </a:r>
          </a:p>
          <a:p>
            <a:pPr marL="514350" indent="-514350">
              <a:buFont typeface="+mj-lt"/>
              <a:buAutoNum type="arabicPeriod"/>
            </a:pP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Šljiva, jabuka, višnja, kruška</a:t>
            </a:r>
          </a:p>
          <a:p>
            <a:pPr marL="514350" indent="-514350">
              <a:buFont typeface="+mj-lt"/>
              <a:buAutoNum type="arabicPeriod"/>
            </a:pP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Kajsija, dunja, trešnja i orah</a:t>
            </a:r>
          </a:p>
          <a:p>
            <a:pPr marL="514350" indent="-514350">
              <a:buFont typeface="+mj-lt"/>
              <a:buAutoNum type="arabicPeriod"/>
            </a:pP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Jagoda i malina</a:t>
            </a:r>
          </a:p>
          <a:p>
            <a:pPr marL="514350" indent="-514350">
              <a:buFont typeface="+mj-lt"/>
              <a:buAutoNum type="arabicPeriod"/>
            </a:pPr>
            <a:endParaRPr lang="sr-Latn-RS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sr-Latn-RS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sr-Latn-RS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sr-Latn-RS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sr-Latn-RS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Vinogradarstvo</a:t>
            </a:r>
          </a:p>
          <a:p>
            <a:pPr marL="514350" indent="-514350">
              <a:buFont typeface="+mj-lt"/>
              <a:buAutoNum type="arabicPeriod"/>
            </a:pP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Vinova loza</a:t>
            </a:r>
          </a:p>
          <a:p>
            <a:pPr marL="514350" indent="-514350" algn="just">
              <a:buFont typeface="+mj-lt"/>
              <a:buAutoNum type="arabicPeriod"/>
            </a:pPr>
            <a:endParaRPr lang="sr-Latn-R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sr-Latn-R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3422" y="0"/>
            <a:ext cx="2056890" cy="177281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0"/>
            <a:ext cx="1861220" cy="181810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7863" y="1743075"/>
            <a:ext cx="2466975" cy="18478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1827415"/>
            <a:ext cx="2031147" cy="176351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5419" y="3312963"/>
            <a:ext cx="1952625" cy="196041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5569" y="3574901"/>
            <a:ext cx="2609850" cy="169848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6676" y="3717031"/>
            <a:ext cx="2324100" cy="155634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325" y="3717031"/>
            <a:ext cx="2676525" cy="156284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07" y="3717031"/>
            <a:ext cx="1555551" cy="155634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325" y="2204864"/>
            <a:ext cx="2435390" cy="151216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6066" y="2204864"/>
            <a:ext cx="2401798" cy="1512167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3849" y="5273381"/>
            <a:ext cx="2962327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5635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91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851920" y="0"/>
            <a:ext cx="5292080" cy="3068960"/>
          </a:xfrm>
          <a:blipFill>
            <a:blip r:embed="rId3"/>
            <a:stretch>
              <a:fillRect/>
            </a:stretch>
          </a:blipFill>
        </p:spPr>
        <p:txBody>
          <a:bodyPr>
            <a:normAutofit fontScale="90000"/>
          </a:bodyPr>
          <a:lstStyle/>
          <a:p>
            <a:r>
              <a:rPr lang="sr-Latn-RS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sr-Latn-RS" sz="3200" dirty="0">
                <a:latin typeface="Times New Roman" pitchFamily="18" charset="0"/>
                <a:cs typeface="Times New Roman" pitchFamily="18" charset="0"/>
              </a:rPr>
            </a:br>
            <a:r>
              <a:rPr lang="sr-Latn-RS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sr-Latn-RS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sr-Latn-RS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sr-Latn-RS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sr-Latn-RS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sr-Latn-RS" sz="3200" dirty="0">
                <a:latin typeface="Times New Roman" pitchFamily="18" charset="0"/>
                <a:cs typeface="Times New Roman" pitchFamily="18" charset="0"/>
              </a:rPr>
            </a:br>
            <a:r>
              <a:rPr lang="sr-Latn-RS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sr-Latn-RS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sr-Latn-RS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sr-Latn-RS" sz="3200" dirty="0">
                <a:latin typeface="Times New Roman" pitchFamily="18" charset="0"/>
                <a:cs typeface="Times New Roman" pitchFamily="18" charset="0"/>
              </a:rPr>
            </a:br>
            <a:r>
              <a:rPr lang="sr-Latn-RS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sr-Latn-RS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sr-Latn-RS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sr-Latn-RS" sz="3200" dirty="0">
                <a:latin typeface="Times New Roman" pitchFamily="18" charset="0"/>
                <a:cs typeface="Times New Roman" pitchFamily="18" charset="0"/>
              </a:rPr>
            </a:br>
            <a:r>
              <a:rPr lang="sr-Latn-RS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sr-Latn-RS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sr-Latn-RS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sr-Latn-RS" sz="3200" dirty="0">
                <a:latin typeface="Times New Roman" pitchFamily="18" charset="0"/>
                <a:cs typeface="Times New Roman" pitchFamily="18" charset="0"/>
              </a:rPr>
            </a:br>
            <a:r>
              <a:rPr lang="sr-Latn-RS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sr-Latn-RS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sr-Latn-RS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sr-Latn-RS" sz="3200" dirty="0">
                <a:latin typeface="Times New Roman" pitchFamily="18" charset="0"/>
                <a:cs typeface="Times New Roman" pitchFamily="18" charset="0"/>
              </a:rPr>
            </a:br>
            <a:r>
              <a:rPr lang="sr-Latn-RS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sr-Latn-RS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sr-Latn-RS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sr-Latn-RS" sz="3200" dirty="0">
                <a:latin typeface="Times New Roman" pitchFamily="18" charset="0"/>
                <a:cs typeface="Times New Roman" pitchFamily="18" charset="0"/>
              </a:rPr>
            </a:br>
            <a:r>
              <a:rPr lang="sr-Latn-RS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sr-Latn-RS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sr-Latn-RS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sr-Latn-RS" sz="3200" dirty="0">
                <a:latin typeface="Times New Roman" pitchFamily="18" charset="0"/>
                <a:cs typeface="Times New Roman" pitchFamily="18" charset="0"/>
              </a:rPr>
            </a:br>
            <a:r>
              <a:rPr lang="sr-Latn-RS" sz="3200" dirty="0" smtClean="0">
                <a:latin typeface="Times New Roman" pitchFamily="18" charset="0"/>
                <a:cs typeface="Times New Roman" pitchFamily="18" charset="0"/>
              </a:rPr>
              <a:t>Ribolov:</a:t>
            </a:r>
            <a:br>
              <a:rPr lang="sr-Latn-RS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sr-Latn-RS" sz="3200" dirty="0" smtClean="0">
                <a:latin typeface="Times New Roman" pitchFamily="18" charset="0"/>
                <a:cs typeface="Times New Roman" pitchFamily="18" charset="0"/>
              </a:rPr>
              <a:t>Šaran</a:t>
            </a:r>
            <a:br>
              <a:rPr lang="sr-Latn-RS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sr-Latn-RS" sz="3200" dirty="0" smtClean="0">
                <a:latin typeface="Times New Roman" pitchFamily="18" charset="0"/>
                <a:cs typeface="Times New Roman" pitchFamily="18" charset="0"/>
              </a:rPr>
              <a:t>Pastrmka</a:t>
            </a:r>
            <a:br>
              <a:rPr lang="sr-Latn-RS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sr-Latn-RS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sr-Latn-RS" sz="3200" dirty="0">
                <a:latin typeface="Times New Roman" pitchFamily="18" charset="0"/>
                <a:cs typeface="Times New Roman" pitchFamily="18" charset="0"/>
              </a:rPr>
            </a:br>
            <a:r>
              <a:rPr lang="sr-Latn-RS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sr-Latn-RS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sr-Latn-RS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sr-Latn-RS" sz="3200" dirty="0">
                <a:latin typeface="Times New Roman" pitchFamily="18" charset="0"/>
                <a:cs typeface="Times New Roman" pitchFamily="18" charset="0"/>
              </a:rPr>
            </a:br>
            <a:r>
              <a:rPr lang="sr-Latn-RS" sz="3200" dirty="0" smtClean="0">
                <a:latin typeface="Times New Roman" pitchFamily="18" charset="0"/>
                <a:cs typeface="Times New Roman" pitchFamily="18" charset="0"/>
              </a:rPr>
              <a:t>Šumarstvo:</a:t>
            </a:r>
            <a:br>
              <a:rPr lang="sr-Latn-RS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sr-Latn-RS" sz="3200" dirty="0" smtClean="0">
                <a:latin typeface="Times New Roman" pitchFamily="18" charset="0"/>
                <a:cs typeface="Times New Roman" pitchFamily="18" charset="0"/>
              </a:rPr>
              <a:t>Mešovite ili lišćarske</a:t>
            </a:r>
            <a:r>
              <a:rPr lang="sr-Latn-RS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sr-Latn-RS" sz="3200" dirty="0">
                <a:latin typeface="Times New Roman" pitchFamily="18" charset="0"/>
                <a:cs typeface="Times New Roman" pitchFamily="18" charset="0"/>
              </a:rPr>
            </a:br>
            <a:r>
              <a:rPr lang="sr-Latn-RS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sr-Latn-RS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sr-Latn-RS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sr-Latn-RS" sz="3200" dirty="0">
                <a:latin typeface="Times New Roman" pitchFamily="18" charset="0"/>
                <a:cs typeface="Times New Roman" pitchFamily="18" charset="0"/>
              </a:rPr>
            </a:br>
            <a:r>
              <a:rPr lang="sr-Latn-RS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sr-Latn-RS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sr-Latn-RS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sr-Latn-RS" sz="3200" dirty="0">
                <a:latin typeface="Times New Roman" pitchFamily="18" charset="0"/>
                <a:cs typeface="Times New Roman" pitchFamily="18" charset="0"/>
              </a:rPr>
            </a:br>
            <a:r>
              <a:rPr lang="sr-Latn-RS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sr-Latn-RS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sr-Latn-RS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sr-Latn-RS" sz="3200" dirty="0">
                <a:latin typeface="Times New Roman" pitchFamily="18" charset="0"/>
                <a:cs typeface="Times New Roman" pitchFamily="18" charset="0"/>
              </a:rPr>
            </a:br>
            <a:r>
              <a:rPr lang="sr-Latn-RS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sr-Latn-RS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sr-Latn-RS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sr-Latn-RS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sr-Latn-RS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sr-Latn-RS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sr-Latn-RS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sr-Latn-RS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sr-Latn-RS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sr-Latn-RS" sz="3200" dirty="0" smtClean="0">
                <a:latin typeface="Times New Roman" pitchFamily="18" charset="0"/>
                <a:cs typeface="Times New Roman" pitchFamily="18" charset="0"/>
              </a:rPr>
            </a:br>
            <a:endParaRPr lang="sr-Latn-R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"/>
            <a:ext cx="3851920" cy="3068960"/>
          </a:xfrm>
          <a:blipFill dpi="0" rotWithShape="1">
            <a:blip r:embed="rId4">
              <a:alphaModFix amt="70000"/>
            </a:blip>
            <a:srcRect/>
            <a:stretch>
              <a:fillRect/>
            </a:stretch>
          </a:blipFill>
        </p:spPr>
        <p:txBody>
          <a:bodyPr/>
          <a:lstStyle/>
          <a:p>
            <a:pPr marL="0" indent="0">
              <a:buNone/>
            </a:pPr>
            <a:r>
              <a:rPr lang="sr-Latn-RS" dirty="0" smtClean="0"/>
              <a:t>Stočarstvo:</a:t>
            </a:r>
          </a:p>
          <a:p>
            <a:pPr marL="0" indent="0">
              <a:buNone/>
            </a:pPr>
            <a:r>
              <a:rPr lang="sr-Latn-RS" dirty="0" smtClean="0"/>
              <a:t>Govedarstvo</a:t>
            </a:r>
          </a:p>
          <a:p>
            <a:pPr marL="0" indent="0">
              <a:buNone/>
            </a:pPr>
            <a:r>
              <a:rPr lang="sr-Latn-RS" dirty="0" smtClean="0"/>
              <a:t>Svinjarstvo</a:t>
            </a:r>
          </a:p>
          <a:p>
            <a:pPr marL="0" indent="0">
              <a:buNone/>
            </a:pPr>
            <a:r>
              <a:rPr lang="sr-Latn-RS" dirty="0" smtClean="0"/>
              <a:t>Ovčarstvo</a:t>
            </a:r>
          </a:p>
          <a:p>
            <a:pPr marL="0" indent="0">
              <a:buNone/>
            </a:pPr>
            <a:r>
              <a:rPr lang="sr-Latn-RS" dirty="0" smtClean="0"/>
              <a:t>Živinarstvo</a:t>
            </a:r>
            <a:endParaRPr lang="sr-Latn-R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68960"/>
            <a:ext cx="2818606" cy="3789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5385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b="1" dirty="0" smtClean="0">
                <a:latin typeface="Times New Roman" pitchFamily="18" charset="0"/>
                <a:cs typeface="Times New Roman" pitchFamily="18" charset="0"/>
              </a:rPr>
              <a:t>Popis poljoprivrede</a:t>
            </a:r>
            <a:endParaRPr lang="sr-Latn-R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RS" sz="2400" dirty="0">
                <a:latin typeface="Times New Roman" pitchFamily="18" charset="0"/>
                <a:cs typeface="Times New Roman" pitchFamily="18" charset="0"/>
              </a:rPr>
              <a:t>1. porodična poljoprivredna gazdinstva,</a:t>
            </a:r>
          </a:p>
          <a:p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2…</a:t>
            </a:r>
            <a:r>
              <a:rPr lang="sr-Latn-RS" sz="2400" dirty="0">
                <a:latin typeface="Times New Roman" pitchFamily="18" charset="0"/>
                <a:cs typeface="Times New Roman" pitchFamily="18" charset="0"/>
              </a:rPr>
              <a:t>za prethodno obavezivanje delatnosti poljoprivrednih 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proizvoda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3…</a:t>
            </a:r>
            <a:r>
              <a:rPr lang="sr-Latn-RS" sz="2400" dirty="0">
                <a:latin typeface="Times New Roman" pitchFamily="18" charset="0"/>
                <a:cs typeface="Times New Roman" pitchFamily="18" charset="0"/>
              </a:rPr>
              <a:t>u drugoj delatnosti koja imaju organizovanje ogranka ili druge organizacione delatnosti u kojima se vrši delatnost poljoprivrednih preduzeća</a:t>
            </a:r>
          </a:p>
        </p:txBody>
      </p:sp>
    </p:spTree>
    <p:extLst>
      <p:ext uri="{BB962C8B-B14F-4D97-AF65-F5344CB8AC3E}">
        <p14:creationId xmlns:p14="http://schemas.microsoft.com/office/powerpoint/2010/main" val="532012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r-Latn-R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60648"/>
            <a:ext cx="4752528" cy="3600400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229638"/>
            <a:ext cx="4104456" cy="355940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789040"/>
            <a:ext cx="7776864" cy="3068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1370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r-Latn-R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3"/>
            <a:ext cx="8784976" cy="3672407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3789040"/>
            <a:ext cx="8352928" cy="3068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1936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8081</TotalTime>
  <Words>214</Words>
  <Application>Microsoft Office PowerPoint</Application>
  <PresentationFormat>On-screen Show (4:3)</PresentationFormat>
  <Paragraphs>68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POLJOPRIVREDNA PROIZVODNJA U SRBIJI</vt:lpstr>
      <vt:lpstr>POLJOPRIVREDA</vt:lpstr>
      <vt:lpstr> </vt:lpstr>
      <vt:lpstr>PowerPoint Presentation</vt:lpstr>
      <vt:lpstr>PowerPoint Presentation</vt:lpstr>
      <vt:lpstr>                Ribolov: Šaran Pastrmka    Šumarstvo: Mešovite ili lišćarske            </vt:lpstr>
      <vt:lpstr>Popis poljoprivrede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KRETENJE CENA U 2020.GODINI</vt:lpstr>
      <vt:lpstr>AGRONEWS</vt:lpstr>
      <vt:lpstr>LITERATURA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POLJOPRIVREDNA PROIZVODNJA U SRBIJI</dc:title>
  <dc:creator>user</dc:creator>
  <cp:lastModifiedBy>user</cp:lastModifiedBy>
  <cp:revision>29</cp:revision>
  <dcterms:created xsi:type="dcterms:W3CDTF">2021-03-21T00:48:58Z</dcterms:created>
  <dcterms:modified xsi:type="dcterms:W3CDTF">2021-05-10T10:20:51Z</dcterms:modified>
</cp:coreProperties>
</file>