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774"/>
    <a:srgbClr val="F0EEE1"/>
    <a:srgbClr val="D00800"/>
    <a:srgbClr val="FBFCFC"/>
    <a:srgbClr val="CBE5F6"/>
    <a:srgbClr val="0297F1"/>
    <a:srgbClr val="F9F83D"/>
    <a:srgbClr val="7FF029"/>
    <a:srgbClr val="D4F824"/>
    <a:srgbClr val="0113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3" d="100"/>
          <a:sy n="73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5848F-8510-475B-AFFC-9AE6FC9A8F8F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C8DC-3B91-406B-B59B-2512CFF6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893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5848F-8510-475B-AFFC-9AE6FC9A8F8F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C8DC-3B91-406B-B59B-2512CFF6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397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5848F-8510-475B-AFFC-9AE6FC9A8F8F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C8DC-3B91-406B-B59B-2512CFF6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058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5848F-8510-475B-AFFC-9AE6FC9A8F8F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C8DC-3B91-406B-B59B-2512CFF6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377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5848F-8510-475B-AFFC-9AE6FC9A8F8F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C8DC-3B91-406B-B59B-2512CFF6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79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5848F-8510-475B-AFFC-9AE6FC9A8F8F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C8DC-3B91-406B-B59B-2512CFF6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879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5848F-8510-475B-AFFC-9AE6FC9A8F8F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C8DC-3B91-406B-B59B-2512CFF6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1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5848F-8510-475B-AFFC-9AE6FC9A8F8F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C8DC-3B91-406B-B59B-2512CFF6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777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5848F-8510-475B-AFFC-9AE6FC9A8F8F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C8DC-3B91-406B-B59B-2512CFF6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50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5848F-8510-475B-AFFC-9AE6FC9A8F8F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C8DC-3B91-406B-B59B-2512CFF6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5848F-8510-475B-AFFC-9AE6FC9A8F8F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C8DC-3B91-406B-B59B-2512CFF6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471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5848F-8510-475B-AFFC-9AE6FC9A8F8F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2C8DC-3B91-406B-B59B-2512CFF6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0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forming the Common Agricultural Policy - YouTu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14800" y="249382"/>
            <a:ext cx="8077200" cy="3671455"/>
          </a:xfrm>
          <a:prstGeom prst="rect">
            <a:avLst/>
          </a:prstGeom>
          <a:solidFill>
            <a:srgbClr val="0D1D3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90109" y="886691"/>
            <a:ext cx="8201891" cy="1950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r-Latn-ME" sz="4200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RAZVOJ ZAJEDNIČKE AGRARNE POLITIKE EVROPSKE UNIJE</a:t>
            </a:r>
            <a:endParaRPr lang="en-US" sz="4200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62654" y="3194365"/>
            <a:ext cx="2729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Milka Pićan EEB004/18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22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gypt wheat imports forecast higher in 2018-19 | 2018-09-20 | World Gr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0" y="1853884"/>
            <a:ext cx="5167746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Zajednička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poljoprivredna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politika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Evropske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unije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sadržana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je u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setu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mjera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programa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usmjerenih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razvoju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poljoprivrede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zemljama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članicama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Latn-ME" sz="2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Latn-ME" sz="2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sr-Latn-ME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Ona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je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rezultat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dugogodišnjih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promjena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oblasti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poljoprivrede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svakoj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od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zemalja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članica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prolazila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je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kroz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različite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faze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prilagođavanja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od momenta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njenog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ustanovljavanja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izvjesno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je da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će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tako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biti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budućnosti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cilju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ostvarenja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sigurne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održive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poljoprivredne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proizvodnje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u EU. </a:t>
            </a:r>
            <a:endParaRPr lang="en-US" sz="2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8509" y="304800"/>
            <a:ext cx="4627418" cy="127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600604" y="341944"/>
            <a:ext cx="402336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7600" dirty="0" smtClean="0">
                <a:solidFill>
                  <a:schemeClr val="accent2">
                    <a:lumMod val="50000"/>
                  </a:schemeClr>
                </a:solidFill>
                <a:latin typeface="Adobe Garamond Pro Bold" panose="02020702060506020403" pitchFamily="18" charset="0"/>
              </a:rPr>
              <a:t>UVOD</a:t>
            </a:r>
            <a:endParaRPr lang="en-US" sz="7600" dirty="0">
              <a:solidFill>
                <a:schemeClr val="accent2">
                  <a:lumMod val="50000"/>
                </a:schemeClr>
              </a:solidFill>
              <a:latin typeface="Adobe Garamond Pro Bold" panose="020207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17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D5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he Failure of the E.U. | Hoover Institu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29" y="195942"/>
            <a:ext cx="8414385" cy="6400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8819334" y="1645920"/>
            <a:ext cx="3067866" cy="888275"/>
          </a:xfrm>
          <a:prstGeom prst="roundRect">
            <a:avLst/>
          </a:prstGeom>
          <a:solidFill>
            <a:srgbClr val="182F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2000" dirty="0" smtClean="0">
                <a:latin typeface="Adobe Garamond Pro Bold" panose="02020702060506020403" pitchFamily="18" charset="0"/>
              </a:rPr>
              <a:t>SIGURNOST HRANE</a:t>
            </a:r>
            <a:endParaRPr lang="en-US" sz="2000" dirty="0">
              <a:latin typeface="Adobe Garamond Pro Bold" panose="02020702060506020403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819334" y="2926079"/>
            <a:ext cx="3067866" cy="888275"/>
          </a:xfrm>
          <a:prstGeom prst="roundRect">
            <a:avLst/>
          </a:prstGeom>
          <a:solidFill>
            <a:srgbClr val="182F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2000" dirty="0">
                <a:latin typeface="Adobe Garamond Pro Bold" panose="02020702060506020403" pitchFamily="18" charset="0"/>
              </a:rPr>
              <a:t>KONKURENTNOST</a:t>
            </a:r>
            <a:endParaRPr lang="en-US" sz="2000" dirty="0">
              <a:latin typeface="Adobe Garamond Pro Bold" panose="02020702060506020403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819334" y="5486397"/>
            <a:ext cx="3067866" cy="888275"/>
          </a:xfrm>
          <a:prstGeom prst="roundRect">
            <a:avLst/>
          </a:prstGeom>
          <a:solidFill>
            <a:srgbClr val="182F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2000" dirty="0">
                <a:latin typeface="Adobe Garamond Pro Bold" panose="02020702060506020403" pitchFamily="18" charset="0"/>
              </a:rPr>
              <a:t>EFIKASNOST</a:t>
            </a:r>
            <a:r>
              <a:rPr lang="sr-Latn-ME" dirty="0" smtClean="0"/>
              <a:t> </a:t>
            </a:r>
            <a:r>
              <a:rPr lang="sr-Latn-ME" sz="2000" dirty="0">
                <a:latin typeface="Adobe Garamond Pro Bold" panose="02020702060506020403" pitchFamily="18" charset="0"/>
              </a:rPr>
              <a:t>POLITIKE</a:t>
            </a:r>
            <a:endParaRPr lang="en-US" sz="2000" dirty="0">
              <a:latin typeface="Adobe Garamond Pro Bold" panose="02020702060506020403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819334" y="4206238"/>
            <a:ext cx="3067866" cy="888275"/>
          </a:xfrm>
          <a:prstGeom prst="roundRect">
            <a:avLst/>
          </a:prstGeom>
          <a:solidFill>
            <a:srgbClr val="182F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2000" dirty="0">
                <a:latin typeface="Adobe Garamond Pro Bold" panose="02020702060506020403" pitchFamily="18" charset="0"/>
              </a:rPr>
              <a:t>STABILNOST</a:t>
            </a:r>
            <a:r>
              <a:rPr lang="sr-Latn-ME" dirty="0" smtClean="0"/>
              <a:t> </a:t>
            </a:r>
            <a:r>
              <a:rPr lang="sr-Latn-ME" sz="2000" dirty="0">
                <a:latin typeface="Adobe Garamond Pro Bold" panose="02020702060506020403" pitchFamily="18" charset="0"/>
              </a:rPr>
              <a:t>KOHEZIJE</a:t>
            </a:r>
            <a:endParaRPr lang="en-US" sz="2000" dirty="0">
              <a:latin typeface="Adobe Garamond Pro Bold" panose="02020702060506020403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45311" y="238373"/>
            <a:ext cx="3446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6000" dirty="0">
                <a:solidFill>
                  <a:srgbClr val="F9F8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IZAZOVI</a:t>
            </a:r>
            <a:endParaRPr lang="en-US" sz="6000" dirty="0">
              <a:solidFill>
                <a:srgbClr val="F9F8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57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B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2" y="103185"/>
            <a:ext cx="11672892" cy="982665"/>
          </a:xfrm>
          <a:solidFill>
            <a:srgbClr val="FBFA39"/>
          </a:solidFill>
        </p:spPr>
        <p:txBody>
          <a:bodyPr>
            <a:normAutofit/>
          </a:bodyPr>
          <a:lstStyle/>
          <a:p>
            <a:pPr algn="ctr"/>
            <a:r>
              <a:rPr lang="sr-Latn-ME" sz="5400" dirty="0" smtClean="0">
                <a:solidFill>
                  <a:srgbClr val="002060"/>
                </a:solidFill>
                <a:latin typeface="Adobe Garamond Pro Bold" panose="02020702060506020403" pitchFamily="18" charset="0"/>
              </a:rPr>
              <a:t>ISTORIJAT RAZVOJA</a:t>
            </a:r>
            <a:endParaRPr lang="en-US" sz="5400" dirty="0">
              <a:solidFill>
                <a:srgbClr val="002060"/>
              </a:solidFill>
              <a:latin typeface="Adobe Garamond Pro Bold" panose="02020702060506020403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1078299"/>
              </p:ext>
            </p:extLst>
          </p:nvPr>
        </p:nvGraphicFramePr>
        <p:xfrm>
          <a:off x="257172" y="1428748"/>
          <a:ext cx="11672892" cy="5252724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667556">
                  <a:extLst>
                    <a:ext uri="{9D8B030D-6E8A-4147-A177-3AD203B41FA5}">
                      <a16:colId xmlns:a16="http://schemas.microsoft.com/office/drawing/2014/main" val="1671270325"/>
                    </a:ext>
                  </a:extLst>
                </a:gridCol>
                <a:gridCol w="1667556">
                  <a:extLst>
                    <a:ext uri="{9D8B030D-6E8A-4147-A177-3AD203B41FA5}">
                      <a16:colId xmlns:a16="http://schemas.microsoft.com/office/drawing/2014/main" val="909545444"/>
                    </a:ext>
                  </a:extLst>
                </a:gridCol>
                <a:gridCol w="1667556">
                  <a:extLst>
                    <a:ext uri="{9D8B030D-6E8A-4147-A177-3AD203B41FA5}">
                      <a16:colId xmlns:a16="http://schemas.microsoft.com/office/drawing/2014/main" val="1170874588"/>
                    </a:ext>
                  </a:extLst>
                </a:gridCol>
                <a:gridCol w="1667556">
                  <a:extLst>
                    <a:ext uri="{9D8B030D-6E8A-4147-A177-3AD203B41FA5}">
                      <a16:colId xmlns:a16="http://schemas.microsoft.com/office/drawing/2014/main" val="1113649283"/>
                    </a:ext>
                  </a:extLst>
                </a:gridCol>
                <a:gridCol w="1667556">
                  <a:extLst>
                    <a:ext uri="{9D8B030D-6E8A-4147-A177-3AD203B41FA5}">
                      <a16:colId xmlns:a16="http://schemas.microsoft.com/office/drawing/2014/main" val="717111789"/>
                    </a:ext>
                  </a:extLst>
                </a:gridCol>
                <a:gridCol w="1667556">
                  <a:extLst>
                    <a:ext uri="{9D8B030D-6E8A-4147-A177-3AD203B41FA5}">
                      <a16:colId xmlns:a16="http://schemas.microsoft.com/office/drawing/2014/main" val="3989199985"/>
                    </a:ext>
                  </a:extLst>
                </a:gridCol>
                <a:gridCol w="1667556">
                  <a:extLst>
                    <a:ext uri="{9D8B030D-6E8A-4147-A177-3AD203B41FA5}">
                      <a16:colId xmlns:a16="http://schemas.microsoft.com/office/drawing/2014/main" val="787877966"/>
                    </a:ext>
                  </a:extLst>
                </a:gridCol>
              </a:tblGrid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Rane godine </a:t>
                      </a:r>
                    </a:p>
                    <a:p>
                      <a:pPr algn="ctr"/>
                      <a:r>
                        <a:rPr lang="sr-Latn-M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(60 – te)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Godine krize</a:t>
                      </a:r>
                    </a:p>
                    <a:p>
                      <a:pPr algn="ctr"/>
                      <a:r>
                        <a:rPr lang="sr-Latn-M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(70/80 – te)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Reforma</a:t>
                      </a:r>
                      <a:endParaRPr lang="sr-Latn-ME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sr-Latn-M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(1992)</a:t>
                      </a: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Agenda</a:t>
                      </a:r>
                      <a:r>
                        <a:rPr lang="sr-Latn-M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2000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ZPP reforma</a:t>
                      </a:r>
                    </a:p>
                    <a:p>
                      <a:pPr algn="ctr"/>
                      <a:r>
                        <a:rPr lang="sr-Latn-M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2003.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Zdrastvena provjera ZPP</a:t>
                      </a:r>
                    </a:p>
                    <a:p>
                      <a:pPr algn="ctr"/>
                      <a:r>
                        <a:rPr lang="sr-Latn-M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2008.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Reforma ZPP</a:t>
                      </a:r>
                    </a:p>
                    <a:p>
                      <a:pPr algn="ctr"/>
                      <a:r>
                        <a:rPr lang="sr-Latn-M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Post</a:t>
                      </a:r>
                      <a:r>
                        <a:rPr lang="sr-Latn-M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2013.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098333"/>
                  </a:ext>
                </a:extLst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Podrška cijenama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Prekomjerna produkcija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Redukcija cijena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Jačanje procesa reforme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Tržišna orijentisanost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Jačanje reforme iz 2003.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Redistribucija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562353"/>
                  </a:ext>
                </a:extLst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Unapređivanje produktivnosti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Povećani troškovi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Redukcija viškova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Ruralni razvoj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Unakrsna usklađenost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Kvote za mljekarstvo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Okončanje restrikcija u pogledu</a:t>
                      </a:r>
                      <a:r>
                        <a:rPr lang="sr-Latn-ME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vrste proizvodnje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4395366"/>
                  </a:ext>
                </a:extLst>
              </a:tr>
              <a:tr h="1016001"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Stabilizacija tržišta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Međunarodne nesuglasice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Stabilizacija</a:t>
                      </a:r>
                      <a:r>
                        <a:rPr lang="sr-Latn-ME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prihoda i budžeta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Potrebe potrošača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Lanac proizvodnje hrane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991472"/>
                  </a:ext>
                </a:extLst>
              </a:tr>
              <a:tr h="1016001"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Kontrola nabavke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Zaštita životne sredine i proširenje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Istraživanje i inovacije</a:t>
                      </a:r>
                      <a:endParaRPr lang="en-US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rgbClr val="FBFA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35854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327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0526" y="152664"/>
            <a:ext cx="103000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CILJEVI ZAJEDNIČKE AGRARNE POLITIKE EU</a:t>
            </a:r>
            <a:endParaRPr lang="en-US" sz="4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2655" y="1599214"/>
            <a:ext cx="9046028" cy="5170646"/>
          </a:xfrm>
          <a:prstGeom prst="rect">
            <a:avLst/>
          </a:prstGeom>
          <a:solidFill>
            <a:srgbClr val="011E5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50000"/>
              </a:lnSpc>
              <a:buFont typeface="+mj-lt"/>
              <a:buAutoNum type="arabicParenR"/>
            </a:pPr>
            <a:r>
              <a:rPr lang="sr-Latn-ME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POVEĆANJE PRODUKTIVNOSTI U POLJOPRIVREDI</a:t>
            </a:r>
          </a:p>
          <a:p>
            <a:pPr marL="457200" indent="-457200">
              <a:lnSpc>
                <a:spcPct val="250000"/>
              </a:lnSpc>
              <a:buFont typeface="+mj-lt"/>
              <a:buAutoNum type="arabicParenR"/>
            </a:pPr>
            <a:r>
              <a:rPr lang="sr-Latn-ME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POSTIZANJE PRISTOJNOG ŽIVOTNOG STANDARDA RURALNOG STANOVNIŠTVA</a:t>
            </a:r>
          </a:p>
          <a:p>
            <a:pPr marL="457200" indent="-457200">
              <a:lnSpc>
                <a:spcPct val="250000"/>
              </a:lnSpc>
              <a:buFont typeface="+mj-lt"/>
              <a:buAutoNum type="arabicParenR"/>
            </a:pPr>
            <a:r>
              <a:rPr lang="sr-Latn-ME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STABILIZACIJA TRŽIŠTA POLJOPRIVREDNIH PROIZVODA</a:t>
            </a:r>
          </a:p>
          <a:p>
            <a:pPr marL="457200" indent="-457200">
              <a:lnSpc>
                <a:spcPct val="250000"/>
              </a:lnSpc>
              <a:buFont typeface="+mj-lt"/>
              <a:buAutoNum type="arabicParenR"/>
            </a:pPr>
            <a:r>
              <a:rPr lang="sr-Latn-ME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POSTIZANJE STABILNOG SNADBIJEVANJA HRANOM</a:t>
            </a:r>
          </a:p>
          <a:p>
            <a:pPr marL="457200" indent="-457200">
              <a:lnSpc>
                <a:spcPct val="250000"/>
              </a:lnSpc>
              <a:buFont typeface="+mj-lt"/>
              <a:buAutoNum type="arabicParenR"/>
            </a:pPr>
            <a:r>
              <a:rPr lang="sr-Latn-ME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OBEZBEĐENJE PRIHVATLJIVIH CIJENA HRANE ZA POTROŠAČE</a:t>
            </a:r>
            <a:endParaRPr lang="en-US" sz="2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42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50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6700" y="0"/>
            <a:ext cx="4305299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00013" y="128587"/>
            <a:ext cx="94726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4800" dirty="0">
                <a:solidFill>
                  <a:srgbClr val="FDFE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NOVI PROGRAMSKI PERIOD 2014 – 2020</a:t>
            </a:r>
            <a:endParaRPr lang="en-US" sz="4800" dirty="0">
              <a:solidFill>
                <a:srgbClr val="FDFE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0444" y="2116257"/>
            <a:ext cx="2481942" cy="584775"/>
          </a:xfrm>
          <a:prstGeom prst="rect">
            <a:avLst/>
          </a:prstGeom>
          <a:solidFill>
            <a:srgbClr val="FDFE1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sr-Latn-ME" sz="3200" dirty="0" smtClean="0">
                <a:solidFill>
                  <a:srgbClr val="323774"/>
                </a:solidFill>
                <a:latin typeface="Adobe Garamond Pro Bold" panose="02020702060506020403" pitchFamily="18" charset="0"/>
              </a:rPr>
              <a:t>IZAZOVI</a:t>
            </a:r>
            <a:endParaRPr lang="en-US" sz="3200" dirty="0">
              <a:solidFill>
                <a:srgbClr val="323774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270444" y="3083987"/>
            <a:ext cx="2481942" cy="1071154"/>
          </a:xfrm>
          <a:prstGeom prst="ellipse">
            <a:avLst/>
          </a:prstGeom>
          <a:solidFill>
            <a:srgbClr val="7FF029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600" dirty="0">
                <a:latin typeface="Adobe Garamond Pro Bold" panose="02020702060506020403" pitchFamily="18" charset="0"/>
              </a:rPr>
              <a:t>EKONOMSKI</a:t>
            </a:r>
            <a:endParaRPr lang="en-US" sz="1600" dirty="0">
              <a:latin typeface="Adobe Garamond Pro Bold" panose="02020702060506020403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270444" y="4356609"/>
            <a:ext cx="2481942" cy="1071154"/>
          </a:xfrm>
          <a:prstGeom prst="ellipse">
            <a:avLst/>
          </a:prstGeom>
          <a:solidFill>
            <a:srgbClr val="7FF029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600" dirty="0">
                <a:latin typeface="Adobe Garamond Pro Bold" panose="02020702060506020403" pitchFamily="18" charset="0"/>
              </a:rPr>
              <a:t>ŽIVOTNA</a:t>
            </a:r>
            <a:r>
              <a:rPr lang="sr-Latn-ME" sz="2000" dirty="0" smtClean="0">
                <a:latin typeface="Adobe Garamond Pro Bold" panose="02020702060506020403" pitchFamily="18" charset="0"/>
              </a:rPr>
              <a:t> </a:t>
            </a:r>
            <a:r>
              <a:rPr lang="sr-Latn-ME" sz="1600" dirty="0">
                <a:latin typeface="Adobe Garamond Pro Bold" panose="02020702060506020403" pitchFamily="18" charset="0"/>
              </a:rPr>
              <a:t>SREDINA</a:t>
            </a:r>
            <a:endParaRPr lang="en-US" sz="1600" dirty="0">
              <a:latin typeface="Adobe Garamond Pro Bold" panose="02020702060506020403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270444" y="5629231"/>
            <a:ext cx="2481942" cy="1071154"/>
          </a:xfrm>
          <a:prstGeom prst="ellipse">
            <a:avLst/>
          </a:prstGeom>
          <a:solidFill>
            <a:srgbClr val="7FF029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600" dirty="0" smtClean="0">
                <a:latin typeface="Adobe Garamond Pro Bold" panose="02020702060506020403" pitchFamily="18" charset="0"/>
              </a:rPr>
              <a:t>TERITORIJALNI</a:t>
            </a:r>
            <a:endParaRPr lang="en-US" sz="1400" dirty="0">
              <a:latin typeface="Adobe Garamond Pro Bold" panose="020207020605060204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95348" y="2098729"/>
            <a:ext cx="2481942" cy="584775"/>
          </a:xfrm>
          <a:prstGeom prst="rect">
            <a:avLst/>
          </a:prstGeom>
          <a:solidFill>
            <a:srgbClr val="FDFE1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sr-Latn-ME" sz="3200" dirty="0" smtClean="0">
                <a:solidFill>
                  <a:srgbClr val="323774"/>
                </a:solidFill>
                <a:latin typeface="Adobe Garamond Pro Bold" panose="02020702060506020403" pitchFamily="18" charset="0"/>
              </a:rPr>
              <a:t>CILJEVI</a:t>
            </a:r>
            <a:endParaRPr lang="en-US" sz="3200" dirty="0">
              <a:solidFill>
                <a:srgbClr val="323774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595348" y="3083986"/>
            <a:ext cx="2481942" cy="1071154"/>
          </a:xfrm>
          <a:prstGeom prst="ellipse">
            <a:avLst/>
          </a:prstGeom>
          <a:solidFill>
            <a:srgbClr val="7FF029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600" dirty="0" smtClean="0">
                <a:latin typeface="Adobe Garamond Pro Bold" panose="02020702060506020403" pitchFamily="18" charset="0"/>
              </a:rPr>
              <a:t>ODRŽIVA PROIZVODNJA HRANE</a:t>
            </a:r>
            <a:endParaRPr lang="en-US" sz="1600" dirty="0">
              <a:latin typeface="Adobe Garamond Pro Bold" panose="02020702060506020403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595348" y="4356608"/>
            <a:ext cx="2481942" cy="1071154"/>
          </a:xfrm>
          <a:prstGeom prst="ellipse">
            <a:avLst/>
          </a:prstGeom>
          <a:solidFill>
            <a:srgbClr val="7FF029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600" dirty="0" smtClean="0">
                <a:latin typeface="Adobe Garamond Pro Bold" panose="02020702060506020403" pitchFamily="18" charset="0"/>
              </a:rPr>
              <a:t>ODRŽIVO KORIŠĆENJE PRIRODNIH RESURSA</a:t>
            </a:r>
            <a:endParaRPr lang="en-US" sz="1600" dirty="0">
              <a:latin typeface="Adobe Garamond Pro Bold" panose="02020702060506020403" pitchFamily="18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595348" y="5629230"/>
            <a:ext cx="2481942" cy="1071154"/>
          </a:xfrm>
          <a:prstGeom prst="ellipse">
            <a:avLst/>
          </a:prstGeom>
          <a:solidFill>
            <a:srgbClr val="7FF029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600" dirty="0" smtClean="0">
                <a:latin typeface="Adobe Garamond Pro Bold" panose="02020702060506020403" pitchFamily="18" charset="0"/>
              </a:rPr>
              <a:t>RAVNOMJERAN TERITORIJALNI RAZVOJ</a:t>
            </a:r>
            <a:endParaRPr lang="en-US" sz="1400" dirty="0">
              <a:latin typeface="Adobe Garamond Pro Bold" panose="02020702060506020403" pitchFamily="18" charset="0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2912610" y="4516700"/>
            <a:ext cx="522514" cy="750969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237514" y="2098729"/>
            <a:ext cx="2155372" cy="4278094"/>
          </a:xfrm>
          <a:prstGeom prst="rect">
            <a:avLst/>
          </a:prstGeom>
          <a:solidFill>
            <a:srgbClr val="FDFE1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sr-Latn-ME" sz="3200" dirty="0" smtClean="0">
                <a:solidFill>
                  <a:srgbClr val="323774"/>
                </a:solidFill>
                <a:latin typeface="Adobe Garamond Pro Bold" panose="02020702060506020403" pitchFamily="18" charset="0"/>
              </a:rPr>
              <a:t>REFORME</a:t>
            </a:r>
          </a:p>
          <a:p>
            <a:pPr algn="ctr"/>
            <a:endParaRPr lang="sr-Latn-ME" sz="3200" dirty="0" smtClean="0">
              <a:solidFill>
                <a:srgbClr val="323774"/>
              </a:solidFill>
              <a:latin typeface="Adobe Garamond Pro Bold" panose="02020702060506020403" pitchFamily="18" charset="0"/>
            </a:endParaRPr>
          </a:p>
          <a:p>
            <a:pPr algn="ctr"/>
            <a:endParaRPr lang="sr-Latn-ME" sz="3200" dirty="0">
              <a:solidFill>
                <a:srgbClr val="323774"/>
              </a:solidFill>
              <a:latin typeface="Adobe Garamond Pro Bold" panose="02020702060506020403" pitchFamily="18" charset="0"/>
            </a:endParaRPr>
          </a:p>
          <a:p>
            <a:pPr algn="ctr"/>
            <a:r>
              <a:rPr lang="sr-Latn-ME" sz="1600" i="1" dirty="0" smtClean="0">
                <a:solidFill>
                  <a:srgbClr val="323774"/>
                </a:solidFill>
                <a:latin typeface="Adobe Garamond Pro Bold" panose="02020702060506020403" pitchFamily="18" charset="0"/>
              </a:rPr>
              <a:t>KONKURENTNOST</a:t>
            </a:r>
          </a:p>
          <a:p>
            <a:pPr algn="ctr"/>
            <a:endParaRPr lang="sr-Latn-ME" sz="1600" dirty="0" smtClean="0">
              <a:solidFill>
                <a:srgbClr val="323774"/>
              </a:solidFill>
              <a:latin typeface="Adobe Garamond Pro Bold" panose="02020702060506020403" pitchFamily="18" charset="0"/>
            </a:endParaRPr>
          </a:p>
          <a:p>
            <a:pPr algn="ctr"/>
            <a:endParaRPr lang="sr-Latn-ME" sz="1600" dirty="0">
              <a:solidFill>
                <a:srgbClr val="323774"/>
              </a:solidFill>
              <a:latin typeface="Adobe Garamond Pro Bold" panose="02020702060506020403" pitchFamily="18" charset="0"/>
            </a:endParaRPr>
          </a:p>
          <a:p>
            <a:pPr algn="ctr"/>
            <a:endParaRPr lang="sr-Latn-ME" sz="1600" dirty="0" smtClean="0">
              <a:solidFill>
                <a:srgbClr val="323774"/>
              </a:solidFill>
              <a:latin typeface="Adobe Garamond Pro Bold" panose="02020702060506020403" pitchFamily="18" charset="0"/>
            </a:endParaRPr>
          </a:p>
          <a:p>
            <a:pPr algn="ctr"/>
            <a:endParaRPr lang="sr-Latn-ME" sz="1600" dirty="0">
              <a:solidFill>
                <a:srgbClr val="323774"/>
              </a:solidFill>
              <a:latin typeface="Adobe Garamond Pro Bold" panose="02020702060506020403" pitchFamily="18" charset="0"/>
            </a:endParaRPr>
          </a:p>
          <a:p>
            <a:pPr algn="ctr"/>
            <a:r>
              <a:rPr lang="sr-Latn-ME" sz="1600" i="1" dirty="0" smtClean="0">
                <a:solidFill>
                  <a:srgbClr val="323774"/>
                </a:solidFill>
                <a:latin typeface="Adobe Garamond Pro Bold" panose="02020702060506020403" pitchFamily="18" charset="0"/>
              </a:rPr>
              <a:t>ODRŽIVOST</a:t>
            </a:r>
          </a:p>
          <a:p>
            <a:pPr algn="ctr"/>
            <a:endParaRPr lang="sr-Latn-ME" sz="1600" dirty="0" smtClean="0">
              <a:solidFill>
                <a:srgbClr val="323774"/>
              </a:solidFill>
              <a:latin typeface="Adobe Garamond Pro Bold" panose="02020702060506020403" pitchFamily="18" charset="0"/>
            </a:endParaRPr>
          </a:p>
          <a:p>
            <a:pPr algn="ctr"/>
            <a:endParaRPr lang="sr-Latn-ME" sz="1600" dirty="0">
              <a:solidFill>
                <a:srgbClr val="323774"/>
              </a:solidFill>
              <a:latin typeface="Adobe Garamond Pro Bold" panose="02020702060506020403" pitchFamily="18" charset="0"/>
            </a:endParaRPr>
          </a:p>
          <a:p>
            <a:pPr algn="ctr"/>
            <a:endParaRPr lang="sr-Latn-ME" sz="1600" dirty="0" smtClean="0">
              <a:solidFill>
                <a:srgbClr val="323774"/>
              </a:solidFill>
              <a:latin typeface="Adobe Garamond Pro Bold" panose="02020702060506020403" pitchFamily="18" charset="0"/>
            </a:endParaRPr>
          </a:p>
          <a:p>
            <a:pPr algn="ctr"/>
            <a:endParaRPr lang="sr-Latn-ME" sz="1600" dirty="0">
              <a:solidFill>
                <a:srgbClr val="323774"/>
              </a:solidFill>
              <a:latin typeface="Adobe Garamond Pro Bold" panose="02020702060506020403" pitchFamily="18" charset="0"/>
            </a:endParaRPr>
          </a:p>
          <a:p>
            <a:pPr algn="ctr"/>
            <a:r>
              <a:rPr lang="sr-Latn-ME" sz="1600" i="1" dirty="0" smtClean="0">
                <a:solidFill>
                  <a:srgbClr val="323774"/>
                </a:solidFill>
                <a:latin typeface="Adobe Garamond Pro Bold" panose="02020702060506020403" pitchFamily="18" charset="0"/>
              </a:rPr>
              <a:t>EFIKASNOST </a:t>
            </a:r>
            <a:endParaRPr lang="en-US" sz="1600" i="1" dirty="0">
              <a:solidFill>
                <a:srgbClr val="323774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171509" y="2701032"/>
            <a:ext cx="209005" cy="708374"/>
          </a:xfrm>
          <a:prstGeom prst="downArrow">
            <a:avLst/>
          </a:prstGeom>
          <a:solidFill>
            <a:srgbClr val="323774"/>
          </a:solidFill>
          <a:ln>
            <a:solidFill>
              <a:srgbClr val="3237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7067005" y="3945328"/>
            <a:ext cx="209005" cy="708374"/>
          </a:xfrm>
          <a:prstGeom prst="downArrow">
            <a:avLst/>
          </a:prstGeom>
          <a:solidFill>
            <a:srgbClr val="323774"/>
          </a:solidFill>
          <a:ln>
            <a:solidFill>
              <a:srgbClr val="3237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7067005" y="5189622"/>
            <a:ext cx="209004" cy="708374"/>
          </a:xfrm>
          <a:prstGeom prst="downArrow">
            <a:avLst/>
          </a:prstGeom>
          <a:solidFill>
            <a:srgbClr val="323774"/>
          </a:solidFill>
          <a:ln>
            <a:solidFill>
              <a:srgbClr val="3237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 rot="10800000">
            <a:off x="7465826" y="3923936"/>
            <a:ext cx="231057" cy="708374"/>
          </a:xfrm>
          <a:prstGeom prst="downArrow">
            <a:avLst/>
          </a:prstGeom>
          <a:solidFill>
            <a:srgbClr val="323774"/>
          </a:solidFill>
          <a:ln>
            <a:solidFill>
              <a:srgbClr val="3237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 rot="10800000">
            <a:off x="7465825" y="5189622"/>
            <a:ext cx="231058" cy="708374"/>
          </a:xfrm>
          <a:prstGeom prst="downArrow">
            <a:avLst/>
          </a:prstGeom>
          <a:solidFill>
            <a:srgbClr val="323774"/>
          </a:solidFill>
          <a:ln>
            <a:solidFill>
              <a:srgbClr val="3237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53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6329363" cy="1325563"/>
          </a:xfrm>
        </p:spPr>
        <p:txBody>
          <a:bodyPr>
            <a:normAutofit/>
          </a:bodyPr>
          <a:lstStyle/>
          <a:p>
            <a:pPr algn="ctr"/>
            <a:r>
              <a:rPr lang="sr-Latn-ME" sz="6600" dirty="0">
                <a:solidFill>
                  <a:srgbClr val="D00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  <a:ea typeface="+mn-ea"/>
                <a:cs typeface="+mn-cs"/>
              </a:rPr>
              <a:t>ZAKLJUČAK</a:t>
            </a:r>
            <a:endParaRPr lang="en-US" sz="6600" dirty="0">
              <a:solidFill>
                <a:srgbClr val="D008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9310"/>
            <a:ext cx="6329363" cy="5257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File:European stars watermark.svg - Wikimedia Comm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363" y="0"/>
            <a:ext cx="5862638" cy="6717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58008" y="1096386"/>
            <a:ext cx="36053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r-Latn-ME" sz="2400" dirty="0" smtClean="0">
                <a:solidFill>
                  <a:srgbClr val="323774"/>
                </a:solidFill>
                <a:latin typeface="Adobe Garamond Pro Bold" panose="02020702060506020403" pitchFamily="18" charset="0"/>
              </a:rPr>
              <a:t>BROJENE BENIFICIJE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r-Latn-ME" sz="2400" smtClean="0">
                <a:solidFill>
                  <a:srgbClr val="323774"/>
                </a:solidFill>
                <a:latin typeface="Adobe Garamond Pro Bold" panose="02020702060506020403" pitchFamily="18" charset="0"/>
              </a:rPr>
              <a:t>RAZVIJENOST</a:t>
            </a:r>
            <a:endParaRPr lang="sr-Latn-ME" sz="2400" dirty="0" smtClean="0">
              <a:solidFill>
                <a:srgbClr val="323774"/>
              </a:solidFill>
              <a:latin typeface="Adobe Garamond Pro Bold" panose="02020702060506020403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r-Latn-ME" sz="2400" dirty="0" smtClean="0">
                <a:solidFill>
                  <a:srgbClr val="323774"/>
                </a:solidFill>
                <a:latin typeface="Adobe Garamond Pro Bold" panose="02020702060506020403" pitchFamily="18" charset="0"/>
              </a:rPr>
              <a:t>EFIKASNOST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r-Latn-ME" sz="2400" dirty="0" smtClean="0">
                <a:solidFill>
                  <a:srgbClr val="323774"/>
                </a:solidFill>
                <a:latin typeface="Adobe Garamond Pro Bold" panose="02020702060506020403" pitchFamily="18" charset="0"/>
              </a:rPr>
              <a:t>KONKURENTNOST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r-Latn-ME" sz="2400" dirty="0" smtClean="0">
                <a:solidFill>
                  <a:srgbClr val="323774"/>
                </a:solidFill>
                <a:latin typeface="Adobe Garamond Pro Bold" panose="02020702060506020403" pitchFamily="18" charset="0"/>
              </a:rPr>
              <a:t>ODRŽIVOST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r-Latn-ME" sz="2400" dirty="0" smtClean="0">
                <a:solidFill>
                  <a:srgbClr val="323774"/>
                </a:solidFill>
                <a:latin typeface="Adobe Garamond Pro Bold" panose="02020702060506020403" pitchFamily="18" charset="0"/>
              </a:rPr>
              <a:t>POVEZANOST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r-Latn-ME" sz="2400" dirty="0" smtClean="0">
                <a:solidFill>
                  <a:srgbClr val="323774"/>
                </a:solidFill>
                <a:latin typeface="Adobe Garamond Pro Bold" panose="02020702060506020403" pitchFamily="18" charset="0"/>
              </a:rPr>
              <a:t>STABILNOST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r-Latn-ME" sz="2400" dirty="0" smtClean="0">
                <a:solidFill>
                  <a:srgbClr val="323774"/>
                </a:solidFill>
                <a:latin typeface="Adobe Garamond Pro Bold" panose="02020702060506020403" pitchFamily="18" charset="0"/>
              </a:rPr>
              <a:t>SIGURNOST</a:t>
            </a:r>
            <a:endParaRPr lang="en-US" sz="2400" dirty="0">
              <a:solidFill>
                <a:srgbClr val="323774"/>
              </a:solidFill>
              <a:latin typeface="Adobe Garamond Pro Bold" panose="020207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23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Drawing Europe Together′: Illustrators against Brexit | Arts | DW |  18.02.201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62"/>
          <a:stretch/>
        </p:blipFill>
        <p:spPr bwMode="auto">
          <a:xfrm>
            <a:off x="0" y="1645920"/>
            <a:ext cx="8673737" cy="52120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14488" y="322482"/>
            <a:ext cx="10215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8000" dirty="0" smtClean="0">
                <a:solidFill>
                  <a:srgbClr val="002060"/>
                </a:solidFill>
                <a:latin typeface="Brush Script Std" panose="03060802040607070404" pitchFamily="66" charset="0"/>
              </a:rPr>
              <a:t>Hvala Vam na pažnji!</a:t>
            </a:r>
            <a:endParaRPr lang="en-US" sz="8000" dirty="0">
              <a:solidFill>
                <a:srgbClr val="002060"/>
              </a:solidFill>
              <a:latin typeface="Brush Script Std" panose="030608020406070704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01062" y="2666911"/>
            <a:ext cx="332898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4000" dirty="0" smtClean="0">
                <a:solidFill>
                  <a:srgbClr val="002060"/>
                </a:solidFill>
                <a:latin typeface="Brush Script Std" panose="03060802040607070404" pitchFamily="66" charset="0"/>
              </a:rPr>
              <a:t>Ukoliko imate bilo kakvih pitanja, budite slobodni da pitate :)</a:t>
            </a:r>
          </a:p>
        </p:txBody>
      </p:sp>
    </p:spTree>
    <p:extLst>
      <p:ext uri="{BB962C8B-B14F-4D97-AF65-F5344CB8AC3E}">
        <p14:creationId xmlns:p14="http://schemas.microsoft.com/office/powerpoint/2010/main" val="278849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261</Words>
  <Application>Microsoft Office PowerPoint</Application>
  <PresentationFormat>Widescreen</PresentationFormat>
  <Paragraphs>87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Adobe Garamond Pro Bold</vt:lpstr>
      <vt:lpstr>Arial</vt:lpstr>
      <vt:lpstr>Brush Script Std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ISTORIJAT RAZVOJA</vt:lpstr>
      <vt:lpstr>PowerPoint Presentation</vt:lpstr>
      <vt:lpstr>PowerPoint Presentation</vt:lpstr>
      <vt:lpstr>ZAKLJUČAK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Una Tankosic</dc:creator>
  <cp:lastModifiedBy>Una Tankosic</cp:lastModifiedBy>
  <cp:revision>33</cp:revision>
  <dcterms:created xsi:type="dcterms:W3CDTF">2021-05-08T16:24:13Z</dcterms:created>
  <dcterms:modified xsi:type="dcterms:W3CDTF">2021-05-10T08:51:52Z</dcterms:modified>
</cp:coreProperties>
</file>