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70" r:id="rId12"/>
    <p:sldId id="271" r:id="rId13"/>
    <p:sldId id="272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40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hu-HU" b="1" dirty="0">
                <a:solidFill>
                  <a:schemeClr val="bg1"/>
                </a:solidFill>
              </a:rPr>
              <a:t>EU je 2019. podr</a:t>
            </a:r>
            <a:r>
              <a:rPr lang="en-US" b="1" dirty="0" err="1">
                <a:solidFill>
                  <a:schemeClr val="bg1"/>
                </a:solidFill>
              </a:rPr>
              <a:t>žala</a:t>
            </a:r>
            <a:r>
              <a:rPr lang="en-US" b="1" baseline="0" dirty="0">
                <a:solidFill>
                  <a:schemeClr val="bg1"/>
                </a:solidFill>
              </a:rPr>
              <a:t> </a:t>
            </a:r>
            <a:r>
              <a:rPr lang="en-US" b="1" baseline="0" dirty="0" err="1">
                <a:solidFill>
                  <a:schemeClr val="bg1"/>
                </a:solidFill>
              </a:rPr>
              <a:t>poljoprivrednike</a:t>
            </a:r>
            <a:r>
              <a:rPr lang="en-US" b="1" baseline="0" dirty="0">
                <a:solidFill>
                  <a:schemeClr val="bg1"/>
                </a:solidFill>
              </a:rPr>
              <a:t> </a:t>
            </a:r>
            <a:r>
              <a:rPr lang="en-US" b="1" baseline="0" dirty="0" err="1">
                <a:solidFill>
                  <a:schemeClr val="bg1"/>
                </a:solidFill>
              </a:rPr>
              <a:t>sa</a:t>
            </a:r>
            <a:r>
              <a:rPr lang="en-US" b="1" baseline="0" dirty="0">
                <a:solidFill>
                  <a:schemeClr val="bg1"/>
                </a:solidFill>
              </a:rPr>
              <a:t> 58,82 </a:t>
            </a:r>
            <a:r>
              <a:rPr lang="en-US" b="1" baseline="0" dirty="0" err="1">
                <a:solidFill>
                  <a:schemeClr val="bg1"/>
                </a:solidFill>
              </a:rPr>
              <a:t>milijarde</a:t>
            </a:r>
            <a:r>
              <a:rPr lang="en-US" b="1" baseline="0" dirty="0">
                <a:solidFill>
                  <a:schemeClr val="bg1"/>
                </a:solidFill>
              </a:rPr>
              <a:t> </a:t>
            </a:r>
            <a:r>
              <a:rPr lang="en-US" b="1" baseline="0" dirty="0" err="1">
                <a:solidFill>
                  <a:schemeClr val="bg1"/>
                </a:solidFill>
              </a:rPr>
              <a:t>evra</a:t>
            </a:r>
            <a:endParaRPr lang="en-US" b="1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604104343509299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6E-42B2-88A1-D3CFFC270F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8D6E-42B2-88A1-D3CFFC270F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6E-42B2-88A1-D3CFFC270F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8D6E-42B2-88A1-D3CFFC270F5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6A9B00B8-4CF9-4E48-8359-106E0D7E7E98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572BB983-2790-428B-8795-B167138D4867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8FCA01FA-6913-42D9-9A35-9C14CE690A48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8D6E-42B2-88A1-D3CFFC270F5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CB42E444-ABF6-441F-8630-991CBFFBAD7A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71313A70-D272-45EA-986C-EAF80B89B80F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E8FC4CFF-88C1-43AC-8354-1CBDD2B69ADA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8D6E-42B2-88A1-D3CFFC270F5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DE0CF8D-3B17-46A9-A9DB-D92A60C02C27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356686E8-D201-4F7D-ADDA-1166DFBDE995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860299BA-1872-4612-8888-D263FC4D70C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8D6E-42B2-88A1-D3CFFC270F5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8D6E-42B2-88A1-D3CFFC270F5D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Sheet1!$A$2:$A$5</c:f>
              <c:strCache>
                <c:ptCount val="3"/>
                <c:pt idx="0">
                  <c:v>Podrška prihodima</c:v>
                </c:pt>
                <c:pt idx="1">
                  <c:v>Ruralni razvoj</c:v>
                </c:pt>
                <c:pt idx="2">
                  <c:v>Tržišne mere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41.43</c:v>
                </c:pt>
                <c:pt idx="1">
                  <c:v>14.18</c:v>
                </c:pt>
                <c:pt idx="2">
                  <c:v>2.37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Sheet1!$B$2:$B$4</c15:f>
                <c15:dlblRangeCache>
                  <c:ptCount val="3"/>
                  <c:pt idx="0">
                    <c:v>41,43</c:v>
                  </c:pt>
                  <c:pt idx="1">
                    <c:v>14,18</c:v>
                  </c:pt>
                  <c:pt idx="2">
                    <c:v>2,37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0-8D6E-42B2-88A1-D3CFFC270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6107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826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0252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7535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0920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68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0789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455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134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148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842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88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440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567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6549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505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8A949-0473-44E6-A473-BF6CC1431E56}" type="datetimeFigureOut">
              <a:rPr lang="hu-HU" smtClean="0"/>
              <a:t>2021. 05. 08.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1F03E3-E4C5-4DC3-904F-4DAA74941D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77865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arl.europa.eu/factsheets/hu/sheet/107/a-kap-eszkozei-es-ezek-reformjai" TargetMode="External"/><Relationship Id="rId2" Type="http://schemas.openxmlformats.org/officeDocument/2006/relationships/hyperlink" Target="https://ec.europa.eu/info/food-farming-fisheries/key-policies/common-agricultural-policy/cap-glance_hu#thebenefitsofthec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uropa.rs/images/publikacije/agriculture-sr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D417-33B8-4BFF-877E-2A9BDAF16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Instrumenti </a:t>
            </a:r>
            <a:r>
              <a:rPr lang="en-US" dirty="0" err="1"/>
              <a:t>zajedničke</a:t>
            </a:r>
            <a:r>
              <a:rPr lang="en-US" dirty="0"/>
              <a:t> </a:t>
            </a:r>
            <a:r>
              <a:rPr lang="en-US" dirty="0" err="1"/>
              <a:t>agrarne</a:t>
            </a:r>
            <a:r>
              <a:rPr lang="en-US" dirty="0"/>
              <a:t> </a:t>
            </a:r>
            <a:r>
              <a:rPr lang="en-US" dirty="0" err="1"/>
              <a:t>politike</a:t>
            </a:r>
            <a:r>
              <a:rPr lang="en-US" dirty="0"/>
              <a:t> EU </a:t>
            </a:r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DE274-DB2B-49CC-AF0B-28A3911DCF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Dominika </a:t>
            </a:r>
            <a:r>
              <a:rPr lang="en-US" dirty="0" err="1"/>
              <a:t>Černak</a:t>
            </a:r>
            <a:r>
              <a:rPr lang="en-US" dirty="0"/>
              <a:t> EEB027/18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98523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2317-2204-46C4-B0A0-F05B7B290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Agenda 2000.: nova </a:t>
            </a:r>
            <a:r>
              <a:rPr lang="en-US" i="1" dirty="0" err="1"/>
              <a:t>faza</a:t>
            </a:r>
            <a:r>
              <a:rPr lang="en-US" i="1" dirty="0"/>
              <a:t> za </a:t>
            </a:r>
            <a:r>
              <a:rPr lang="en-US" i="1" dirty="0" err="1"/>
              <a:t>dopune</a:t>
            </a:r>
            <a:r>
              <a:rPr lang="en-US" i="1" dirty="0"/>
              <a:t> </a:t>
            </a:r>
            <a:r>
              <a:rPr lang="en-US" i="1" dirty="0" err="1"/>
              <a:t>reforme</a:t>
            </a:r>
            <a:r>
              <a:rPr lang="en-US" i="1" dirty="0"/>
              <a:t> </a:t>
            </a:r>
            <a:r>
              <a:rPr lang="en-US" i="1" dirty="0" err="1"/>
              <a:t>iz</a:t>
            </a:r>
            <a:r>
              <a:rPr lang="en-US" i="1" dirty="0"/>
              <a:t> 1992</a:t>
            </a:r>
            <a:r>
              <a:rPr lang="en-US" dirty="0"/>
              <a:t>.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56CDB-4828-4290-9A38-227EAC74C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err="1"/>
              <a:t>Nakon</a:t>
            </a:r>
            <a:r>
              <a:rPr lang="en-US" sz="2000" b="1" dirty="0"/>
              <a:t> </a:t>
            </a:r>
            <a:r>
              <a:rPr lang="en-US" sz="2000" b="1" dirty="0" err="1"/>
              <a:t>dogovora</a:t>
            </a:r>
            <a:r>
              <a:rPr lang="en-US" sz="2000" b="1" dirty="0"/>
              <a:t> </a:t>
            </a:r>
            <a:r>
              <a:rPr lang="en-US" sz="2000" b="1" dirty="0" err="1"/>
              <a:t>postignutog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Evropskom</a:t>
            </a:r>
            <a:r>
              <a:rPr lang="en-US" sz="2000" b="1" dirty="0"/>
              <a:t> </a:t>
            </a:r>
            <a:r>
              <a:rPr lang="en-US" sz="2000" b="1" dirty="0" err="1"/>
              <a:t>veću</a:t>
            </a:r>
            <a:r>
              <a:rPr lang="en-US" sz="2000" b="1" dirty="0"/>
              <a:t> u </a:t>
            </a:r>
            <a:r>
              <a:rPr lang="en-US" sz="2000" b="1" dirty="0" err="1"/>
              <a:t>Berlinu</a:t>
            </a:r>
            <a:r>
              <a:rPr lang="en-US" sz="2000" b="1" dirty="0"/>
              <a:t> 24. I 25. </a:t>
            </a:r>
            <a:r>
              <a:rPr lang="hu-HU" sz="2000" b="1" dirty="0"/>
              <a:t>mart</a:t>
            </a:r>
            <a:r>
              <a:rPr lang="en-US" sz="2000" b="1" dirty="0"/>
              <a:t> 1999. </a:t>
            </a:r>
            <a:r>
              <a:rPr lang="en-US" sz="2000" b="1" dirty="0" err="1"/>
              <a:t>reforma</a:t>
            </a:r>
            <a:r>
              <a:rPr lang="en-US" sz="2000" b="1" dirty="0"/>
              <a:t> je </a:t>
            </a:r>
            <a:r>
              <a:rPr lang="en-US" sz="2000" b="1" dirty="0" err="1"/>
              <a:t>uglavnom</a:t>
            </a:r>
            <a:r>
              <a:rPr lang="en-US" sz="2000" b="1" dirty="0"/>
              <a:t> </a:t>
            </a:r>
            <a:r>
              <a:rPr lang="en-US" sz="2000" b="1" dirty="0" err="1"/>
              <a:t>usmerena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sledeće</a:t>
            </a:r>
            <a:r>
              <a:rPr lang="en-US" sz="2000" b="1" dirty="0"/>
              <a:t> </a:t>
            </a:r>
            <a:r>
              <a:rPr lang="en-US" sz="2000" b="1" dirty="0" err="1"/>
              <a:t>elemente</a:t>
            </a:r>
            <a:r>
              <a:rPr lang="en-US" sz="2000" b="1" dirty="0"/>
              <a:t>:</a:t>
            </a:r>
            <a:br>
              <a:rPr lang="en-US" sz="2000" b="1" dirty="0"/>
            </a:br>
            <a:endParaRPr lang="en-US" sz="2000" b="1" dirty="0"/>
          </a:p>
          <a:p>
            <a:r>
              <a:rPr lang="en-US" dirty="0"/>
              <a:t>Novo </a:t>
            </a:r>
            <a:r>
              <a:rPr lang="en-US" dirty="0" err="1"/>
              <a:t>usklađivanje</a:t>
            </a:r>
            <a:r>
              <a:rPr lang="en-US" dirty="0"/>
              <a:t> </a:t>
            </a:r>
            <a:r>
              <a:rPr lang="en-US" dirty="0" err="1"/>
              <a:t>unutrašnjih</a:t>
            </a:r>
            <a:r>
              <a:rPr lang="en-US" dirty="0"/>
              <a:t> </a:t>
            </a:r>
            <a:r>
              <a:rPr lang="en-US" dirty="0" err="1"/>
              <a:t>cena</a:t>
            </a:r>
            <a:r>
              <a:rPr lang="en-US" dirty="0"/>
              <a:t> s </a:t>
            </a:r>
            <a:r>
              <a:rPr lang="en-US" dirty="0" err="1"/>
              <a:t>cenama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svetskom</a:t>
            </a:r>
            <a:r>
              <a:rPr lang="en-US" dirty="0"/>
              <a:t> </a:t>
            </a:r>
            <a:r>
              <a:rPr lang="en-US" dirty="0" err="1"/>
              <a:t>tržištu</a:t>
            </a:r>
            <a:r>
              <a:rPr lang="en-US" dirty="0"/>
              <a:t>,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Uvođenje</a:t>
            </a:r>
            <a:r>
              <a:rPr lang="en-US" dirty="0"/>
              <a:t> </a:t>
            </a:r>
            <a:r>
              <a:rPr lang="en-US" dirty="0" err="1"/>
              <a:t>ekoloških</a:t>
            </a:r>
            <a:r>
              <a:rPr lang="en-US" dirty="0"/>
              <a:t> </a:t>
            </a:r>
            <a:r>
              <a:rPr lang="en-US" dirty="0" err="1"/>
              <a:t>okolnosti</a:t>
            </a:r>
            <a:br>
              <a:rPr lang="en-US" dirty="0"/>
            </a:b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stup</a:t>
            </a:r>
            <a:r>
              <a:rPr lang="en-US" dirty="0"/>
              <a:t> ZPP-a: </a:t>
            </a:r>
            <a:r>
              <a:rPr lang="en-US" dirty="0" err="1"/>
              <a:t>politika</a:t>
            </a:r>
            <a:r>
              <a:rPr lang="en-US" dirty="0"/>
              <a:t> </a:t>
            </a:r>
            <a:r>
              <a:rPr lang="en-US" dirty="0" err="1"/>
              <a:t>ruralnog</a:t>
            </a:r>
            <a:r>
              <a:rPr lang="en-US" dirty="0"/>
              <a:t> </a:t>
            </a:r>
            <a:r>
              <a:rPr lang="en-US" dirty="0" err="1"/>
              <a:t>razvoja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Stabilizicija</a:t>
            </a:r>
            <a:r>
              <a:rPr lang="en-US" dirty="0"/>
              <a:t> </a:t>
            </a:r>
            <a:r>
              <a:rPr lang="en-US" dirty="0" err="1"/>
              <a:t>budžeta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strogi</a:t>
            </a:r>
            <a:r>
              <a:rPr lang="en-US" dirty="0"/>
              <a:t> </a:t>
            </a:r>
            <a:r>
              <a:rPr lang="en-US" dirty="0" err="1"/>
              <a:t>finansijski</a:t>
            </a:r>
            <a:r>
              <a:rPr lang="en-US" dirty="0"/>
              <a:t> </a:t>
            </a:r>
            <a:r>
              <a:rPr lang="en-US" dirty="0" err="1"/>
              <a:t>okvir</a:t>
            </a:r>
            <a:br>
              <a:rPr lang="hu-HU" dirty="0"/>
            </a:br>
            <a:r>
              <a:rPr lang="en-US" dirty="0"/>
              <a:t> za period 2000-2006.</a:t>
            </a:r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4CA526-C813-437F-A15E-2E32DE318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26" y="4419600"/>
            <a:ext cx="585216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76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D2B28-59B9-481C-9315-2026E2E8D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Reforma</a:t>
            </a:r>
            <a:r>
              <a:rPr lang="en-US" dirty="0"/>
              <a:t> ZPP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juna</a:t>
            </a:r>
            <a:r>
              <a:rPr lang="en-US" dirty="0"/>
              <a:t> 2003. </a:t>
            </a:r>
            <a:r>
              <a:rPr lang="en-US" dirty="0" err="1"/>
              <a:t>godine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stvaranje</a:t>
            </a:r>
            <a:r>
              <a:rPr lang="en-US" dirty="0"/>
              <a:t> ZPP </a:t>
            </a:r>
            <a:r>
              <a:rPr lang="en-US" dirty="0" err="1"/>
              <a:t>zasnovane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nevezanoj</a:t>
            </a:r>
            <a:r>
              <a:rPr lang="en-US" dirty="0"/>
              <a:t> </a:t>
            </a:r>
            <a:r>
              <a:rPr lang="en-US" dirty="0" err="1"/>
              <a:t>pomoći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08977-D3FF-4107-8B25-4C5C9A69E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49986"/>
            <a:ext cx="8596668" cy="3880773"/>
          </a:xfrm>
        </p:spPr>
        <p:txBody>
          <a:bodyPr/>
          <a:lstStyle/>
          <a:p>
            <a:r>
              <a:rPr lang="hu-HU" sz="2000" i="1" dirty="0"/>
              <a:t>26. juna 2003. godine, u Luksemburgu, ministri poljoprivrede EU postigli su sporazum koji je u stvari zna</a:t>
            </a:r>
            <a:r>
              <a:rPr lang="en-US" sz="2000" i="1"/>
              <a:t>č</a:t>
            </a:r>
            <a:r>
              <a:rPr lang="hu-HU" sz="2000" i="1"/>
              <a:t>ajno </a:t>
            </a:r>
            <a:r>
              <a:rPr lang="hu-HU" sz="2000" i="1" dirty="0"/>
              <a:t>reformisao ZPP i uveo niz novih principa ili mehanizma</a:t>
            </a:r>
            <a:endParaRPr lang="en-US" sz="2000" i="1" dirty="0"/>
          </a:p>
          <a:p>
            <a:r>
              <a:rPr lang="en-US" dirty="0" err="1"/>
              <a:t>Razdvajanje</a:t>
            </a:r>
            <a:r>
              <a:rPr lang="en-US" dirty="0"/>
              <a:t> </a:t>
            </a:r>
            <a:r>
              <a:rPr lang="en-US" dirty="0" err="1"/>
              <a:t>subvencija</a:t>
            </a:r>
            <a:r>
              <a:rPr lang="en-US" dirty="0"/>
              <a:t> je </a:t>
            </a:r>
            <a:r>
              <a:rPr lang="en-US" dirty="0" err="1"/>
              <a:t>mera</a:t>
            </a:r>
            <a:r>
              <a:rPr lang="en-US" dirty="0"/>
              <a:t> </a:t>
            </a:r>
            <a:r>
              <a:rPr lang="en-US" dirty="0" err="1"/>
              <a:t>obima</a:t>
            </a:r>
            <a:r>
              <a:rPr lang="en-US" dirty="0"/>
              <a:t> </a:t>
            </a:r>
            <a:r>
              <a:rPr lang="en-US" dirty="0" err="1"/>
              <a:t>proizvodnje</a:t>
            </a:r>
            <a:endParaRPr lang="en-US" dirty="0"/>
          </a:p>
          <a:p>
            <a:r>
              <a:rPr lang="en-US" dirty="0" err="1"/>
              <a:t>Unakrsna</a:t>
            </a:r>
            <a:r>
              <a:rPr lang="en-US" dirty="0"/>
              <a:t> </a:t>
            </a:r>
            <a:r>
              <a:rPr lang="en-US" dirty="0" err="1"/>
              <a:t>saglasnost</a:t>
            </a:r>
            <a:endParaRPr lang="en-US" dirty="0"/>
          </a:p>
          <a:p>
            <a:r>
              <a:rPr lang="en-US" dirty="0" err="1"/>
              <a:t>Kompatibilnost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pravilima</a:t>
            </a:r>
            <a:r>
              <a:rPr lang="en-US" dirty="0"/>
              <a:t> WTO</a:t>
            </a:r>
          </a:p>
          <a:p>
            <a:r>
              <a:rPr lang="en-US" dirty="0" err="1"/>
              <a:t>Preraspodela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plaćanje</a:t>
            </a:r>
            <a:r>
              <a:rPr lang="en-US" dirty="0"/>
              <a:t> </a:t>
            </a:r>
            <a:r>
              <a:rPr lang="en-US" dirty="0" err="1"/>
              <a:t>dodeljena</a:t>
            </a:r>
            <a:r>
              <a:rPr lang="en-US" dirty="0"/>
              <a:t> </a:t>
            </a:r>
            <a:r>
              <a:rPr lang="en-US" dirty="0" err="1"/>
              <a:t>poljoprivrednim</a:t>
            </a:r>
            <a:r>
              <a:rPr lang="en-US" dirty="0"/>
              <a:t> </a:t>
            </a:r>
            <a:r>
              <a:rPr lang="en-US" dirty="0" err="1"/>
              <a:t>gazdinstvima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osnovu</a:t>
            </a:r>
            <a:r>
              <a:rPr lang="en-US" dirty="0"/>
              <a:t> </a:t>
            </a:r>
            <a:r>
              <a:rPr lang="en-US" dirty="0" err="1"/>
              <a:t>baznih</a:t>
            </a:r>
            <a:r>
              <a:rPr lang="en-US" dirty="0"/>
              <a:t> </a:t>
            </a:r>
            <a:r>
              <a:rPr lang="en-US" dirty="0" err="1"/>
              <a:t>godina</a:t>
            </a:r>
            <a:endParaRPr lang="en-US" dirty="0"/>
          </a:p>
          <a:p>
            <a:r>
              <a:rPr lang="en-US" dirty="0" err="1"/>
              <a:t>Principi</a:t>
            </a:r>
            <a:r>
              <a:rPr lang="en-US" dirty="0"/>
              <a:t> </a:t>
            </a:r>
            <a:r>
              <a:rPr lang="en-US" dirty="0" err="1"/>
              <a:t>finansijske</a:t>
            </a:r>
            <a:r>
              <a:rPr lang="en-US" dirty="0"/>
              <a:t> discipline u </a:t>
            </a:r>
            <a:r>
              <a:rPr lang="en-US" dirty="0" err="1"/>
              <a:t>Finansijskim</a:t>
            </a:r>
            <a:r>
              <a:rPr lang="en-US" dirty="0"/>
              <a:t> </a:t>
            </a:r>
            <a:r>
              <a:rPr lang="en-US" dirty="0" err="1"/>
              <a:t>perspektivama</a:t>
            </a:r>
            <a:r>
              <a:rPr lang="en-US" dirty="0"/>
              <a:t> 2007-2013</a:t>
            </a:r>
          </a:p>
          <a:p>
            <a:r>
              <a:rPr lang="en-US" dirty="0" err="1"/>
              <a:t>Jedinstvena</a:t>
            </a:r>
            <a:r>
              <a:rPr lang="en-US" dirty="0"/>
              <a:t> </a:t>
            </a:r>
            <a:r>
              <a:rPr lang="en-US" dirty="0" err="1"/>
              <a:t>organizacija</a:t>
            </a:r>
            <a:r>
              <a:rPr lang="en-US" dirty="0"/>
              <a:t> </a:t>
            </a:r>
            <a:r>
              <a:rPr lang="en-US" dirty="0" err="1"/>
              <a:t>zajedničkog</a:t>
            </a:r>
            <a:r>
              <a:rPr lang="en-US" dirty="0"/>
              <a:t> </a:t>
            </a:r>
            <a:r>
              <a:rPr lang="en-US" dirty="0" err="1"/>
              <a:t>tržišta</a:t>
            </a:r>
            <a:r>
              <a:rPr lang="en-US" dirty="0"/>
              <a:t> </a:t>
            </a:r>
            <a:r>
              <a:rPr lang="en-US" dirty="0" err="1"/>
              <a:t>uspostavljena</a:t>
            </a:r>
            <a:r>
              <a:rPr lang="en-US" dirty="0"/>
              <a:t> je 2007. </a:t>
            </a:r>
            <a:r>
              <a:rPr lang="en-US" dirty="0" err="1"/>
              <a:t>godine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367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50A2A-D656-4046-A80D-288824F90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,,</a:t>
            </a:r>
            <a:r>
              <a:rPr lang="en-US" dirty="0" err="1"/>
              <a:t>Pregled</a:t>
            </a:r>
            <a:r>
              <a:rPr lang="en-US" dirty="0"/>
              <a:t> </a:t>
            </a:r>
            <a:r>
              <a:rPr lang="en-US" dirty="0" err="1"/>
              <a:t>zdrastvenog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” </a:t>
            </a:r>
            <a:r>
              <a:rPr lang="en-US" dirty="0" err="1"/>
              <a:t>iz</a:t>
            </a:r>
            <a:r>
              <a:rPr lang="en-US" dirty="0"/>
              <a:t> 2009.: </a:t>
            </a:r>
            <a:r>
              <a:rPr lang="en-US" dirty="0" err="1"/>
              <a:t>konsolidacija</a:t>
            </a:r>
            <a:r>
              <a:rPr lang="en-US" dirty="0"/>
              <a:t> </a:t>
            </a:r>
            <a:r>
              <a:rPr lang="en-US" dirty="0" err="1"/>
              <a:t>okvira</a:t>
            </a:r>
            <a:r>
              <a:rPr lang="en-US" dirty="0"/>
              <a:t> </a:t>
            </a:r>
            <a:r>
              <a:rPr lang="en-US" dirty="0" err="1"/>
              <a:t>reforme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2003</a:t>
            </a:r>
            <a:br>
              <a:rPr lang="en-US" dirty="0"/>
            </a:b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8E1D8-226E-42FA-AC45-E5D91D3D4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2000" dirty="0"/>
              <a:t>Savet odobrio 20. novembra 2008. godine pregledala ne niz mera preduzetnih nakon reforme ZPP-a iz 2003. godine. Cilj projekta bio je:</a:t>
            </a:r>
            <a:br>
              <a:rPr lang="en-US" sz="2000" dirty="0"/>
            </a:br>
            <a:endParaRPr lang="hu-HU" sz="2000" dirty="0"/>
          </a:p>
          <a:p>
            <a:r>
              <a:rPr lang="hu-HU" dirty="0"/>
              <a:t>Ja</a:t>
            </a:r>
            <a:r>
              <a:rPr lang="en-US" dirty="0" err="1"/>
              <a:t>čanje</a:t>
            </a:r>
            <a:r>
              <a:rPr lang="en-US" dirty="0"/>
              <a:t> </a:t>
            </a:r>
            <a:r>
              <a:rPr lang="en-US" dirty="0" err="1"/>
              <a:t>punog</a:t>
            </a:r>
            <a:r>
              <a:rPr lang="en-US" dirty="0"/>
              <a:t> </a:t>
            </a:r>
            <a:r>
              <a:rPr lang="en-US" dirty="0" err="1"/>
              <a:t>razdvajanja</a:t>
            </a:r>
            <a:r>
              <a:rPr lang="en-US" dirty="0"/>
              <a:t> </a:t>
            </a:r>
            <a:r>
              <a:rPr lang="en-US" dirty="0" err="1"/>
              <a:t>pomoći</a:t>
            </a:r>
            <a:r>
              <a:rPr lang="en-US" dirty="0"/>
              <a:t> </a:t>
            </a:r>
            <a:r>
              <a:rPr lang="en-US" dirty="0" err="1"/>
              <a:t>postupnim</a:t>
            </a:r>
            <a:r>
              <a:rPr lang="en-US" dirty="0"/>
              <a:t> </a:t>
            </a:r>
            <a:r>
              <a:rPr lang="en-US" dirty="0" err="1"/>
              <a:t>ukidanjem</a:t>
            </a:r>
            <a:r>
              <a:rPr lang="en-US" dirty="0"/>
              <a:t> </a:t>
            </a:r>
            <a:r>
              <a:rPr lang="en-US" dirty="0" err="1"/>
              <a:t>poslednjih</a:t>
            </a:r>
            <a:r>
              <a:rPr lang="en-US" dirty="0"/>
              <a:t> </a:t>
            </a:r>
            <a:r>
              <a:rPr lang="en-US" dirty="0" err="1"/>
              <a:t>povezanih</a:t>
            </a:r>
            <a:r>
              <a:rPr lang="en-US" dirty="0"/>
              <a:t> </a:t>
            </a:r>
            <a:r>
              <a:rPr lang="en-US" dirty="0" err="1"/>
              <a:t>plaćanja</a:t>
            </a:r>
            <a:r>
              <a:rPr lang="en-US" dirty="0"/>
              <a:t> </a:t>
            </a:r>
            <a:r>
              <a:rPr lang="en-US" dirty="0" err="1"/>
              <a:t>njihovim</a:t>
            </a:r>
            <a:r>
              <a:rPr lang="en-US" dirty="0"/>
              <a:t> </a:t>
            </a:r>
            <a:r>
              <a:rPr lang="en-US" dirty="0" err="1"/>
              <a:t>integrisanjem</a:t>
            </a:r>
            <a:r>
              <a:rPr lang="en-US" dirty="0"/>
              <a:t> u </a:t>
            </a:r>
            <a:r>
              <a:rPr lang="en-US" dirty="0" err="1"/>
              <a:t>šemu</a:t>
            </a:r>
            <a:r>
              <a:rPr lang="en-US" dirty="0"/>
              <a:t> </a:t>
            </a:r>
            <a:r>
              <a:rPr lang="en-US" dirty="0" err="1"/>
              <a:t>jedinstvenog</a:t>
            </a:r>
            <a:r>
              <a:rPr lang="en-US" dirty="0"/>
              <a:t> </a:t>
            </a:r>
            <a:r>
              <a:rPr lang="en-US" dirty="0" err="1"/>
              <a:t>plaćanja</a:t>
            </a:r>
            <a:r>
              <a:rPr lang="en-US" dirty="0"/>
              <a:t> za </a:t>
            </a:r>
            <a:r>
              <a:rPr lang="en-US" dirty="0" err="1"/>
              <a:t>poljoprivreda</a:t>
            </a:r>
            <a:r>
              <a:rPr lang="en-US" dirty="0"/>
              <a:t> </a:t>
            </a:r>
            <a:r>
              <a:rPr lang="en-US" dirty="0" err="1"/>
              <a:t>gazdinstva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Delimično</a:t>
            </a:r>
            <a:r>
              <a:rPr lang="en-US" dirty="0"/>
              <a:t> </a:t>
            </a:r>
            <a:r>
              <a:rPr lang="en-US" dirty="0" err="1"/>
              <a:t>preusmerevanje</a:t>
            </a:r>
            <a:r>
              <a:rPr lang="en-US" dirty="0"/>
              <a:t> </a:t>
            </a:r>
            <a:r>
              <a:rPr lang="en-US" dirty="0" err="1"/>
              <a:t>sredstava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prvog</a:t>
            </a:r>
            <a:r>
              <a:rPr lang="en-US" dirty="0"/>
              <a:t> </a:t>
            </a:r>
            <a:r>
              <a:rPr lang="en-US" dirty="0" err="1"/>
              <a:t>stuba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ruralni</a:t>
            </a:r>
            <a:r>
              <a:rPr lang="en-US" dirty="0"/>
              <a:t> </a:t>
            </a:r>
            <a:r>
              <a:rPr lang="en-US" dirty="0" err="1"/>
              <a:t>razvoj</a:t>
            </a:r>
            <a:r>
              <a:rPr lang="en-US" dirty="0"/>
              <a:t> </a:t>
            </a:r>
            <a:r>
              <a:rPr lang="en-US" dirty="0" err="1"/>
              <a:t>povećanjem</a:t>
            </a:r>
            <a:r>
              <a:rPr lang="en-US" dirty="0"/>
              <a:t> stope </a:t>
            </a:r>
            <a:r>
              <a:rPr lang="en-US" dirty="0" err="1"/>
              <a:t>modulacije</a:t>
            </a:r>
            <a:r>
              <a:rPr lang="en-US" dirty="0"/>
              <a:t> </a:t>
            </a:r>
            <a:r>
              <a:rPr lang="en-US" dirty="0" err="1"/>
              <a:t>direktnih</a:t>
            </a:r>
            <a:r>
              <a:rPr lang="en-US" dirty="0"/>
              <a:t> </a:t>
            </a:r>
            <a:r>
              <a:rPr lang="en-US" dirty="0" err="1"/>
              <a:t>plaćanja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Čineći</a:t>
            </a:r>
            <a:r>
              <a:rPr lang="en-US" dirty="0"/>
              <a:t> </a:t>
            </a:r>
            <a:r>
              <a:rPr lang="en-US" dirty="0" err="1"/>
              <a:t>pravila</a:t>
            </a:r>
            <a:r>
              <a:rPr lang="en-US" dirty="0"/>
              <a:t> o </a:t>
            </a:r>
            <a:r>
              <a:rPr lang="en-US" dirty="0" err="1"/>
              <a:t>javnoj</a:t>
            </a:r>
            <a:r>
              <a:rPr lang="en-US" dirty="0"/>
              <a:t> </a:t>
            </a:r>
            <a:r>
              <a:rPr lang="en-US" dirty="0" err="1"/>
              <a:t>intervenciji</a:t>
            </a:r>
            <a:r>
              <a:rPr lang="en-US" dirty="0"/>
              <a:t> I </a:t>
            </a:r>
            <a:r>
              <a:rPr lang="en-US" dirty="0" err="1"/>
              <a:t>upravljanju</a:t>
            </a:r>
            <a:r>
              <a:rPr lang="en-US" dirty="0"/>
              <a:t> </a:t>
            </a:r>
            <a:r>
              <a:rPr lang="en-US" dirty="0" err="1"/>
              <a:t>snabdevanjem</a:t>
            </a:r>
            <a:r>
              <a:rPr lang="en-US" dirty="0"/>
              <a:t> </a:t>
            </a:r>
            <a:r>
              <a:rPr lang="en-US" dirty="0" err="1"/>
              <a:t>fleksibilnijim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ne bi </a:t>
            </a:r>
            <a:r>
              <a:rPr lang="en-US" dirty="0" err="1"/>
              <a:t>ometala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 </a:t>
            </a:r>
            <a:r>
              <a:rPr lang="en-US" dirty="0" err="1"/>
              <a:t>poljoprivrednika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tržišne</a:t>
            </a:r>
            <a:r>
              <a:rPr lang="en-US" dirty="0"/>
              <a:t> </a:t>
            </a:r>
            <a:r>
              <a:rPr lang="en-US" dirty="0" err="1"/>
              <a:t>signale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3289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63D66-F0E8-4CD9-B013-3F5BAF88C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2013: </a:t>
            </a:r>
            <a:r>
              <a:rPr lang="en-US" dirty="0" err="1"/>
              <a:t>sveobuhvatnji</a:t>
            </a:r>
            <a:r>
              <a:rPr lang="en-US" dirty="0"/>
              <a:t> I </a:t>
            </a:r>
            <a:r>
              <a:rPr lang="en-US" dirty="0" err="1"/>
              <a:t>integriranji</a:t>
            </a:r>
            <a:r>
              <a:rPr lang="en-US" dirty="0"/>
              <a:t> </a:t>
            </a:r>
            <a:r>
              <a:rPr lang="en-US" dirty="0" err="1"/>
              <a:t>pristup</a:t>
            </a:r>
            <a:br>
              <a:rPr lang="hu-HU" dirty="0"/>
            </a:b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EEF3E-05F0-4F13-BFC0-DF38455AA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9732758" cy="3880773"/>
          </a:xfrm>
        </p:spPr>
        <p:txBody>
          <a:bodyPr/>
          <a:lstStyle/>
          <a:p>
            <a:r>
              <a:rPr lang="en-US" sz="2000" b="1" i="1" dirty="0" err="1"/>
              <a:t>Reforma</a:t>
            </a:r>
            <a:r>
              <a:rPr lang="en-US" sz="2000" b="1" i="1" dirty="0"/>
              <a:t> </a:t>
            </a:r>
            <a:r>
              <a:rPr lang="en-US" sz="2000" b="1" i="1" dirty="0" err="1"/>
              <a:t>iz</a:t>
            </a:r>
            <a:r>
              <a:rPr lang="en-US" sz="2000" b="1" i="1" dirty="0"/>
              <a:t> 2013. </a:t>
            </a:r>
            <a:r>
              <a:rPr lang="en-US" sz="2000" b="1" i="1" dirty="0" err="1"/>
              <a:t>označila</a:t>
            </a:r>
            <a:r>
              <a:rPr lang="en-US" sz="2000" b="1" i="1" dirty="0"/>
              <a:t> je </a:t>
            </a:r>
            <a:r>
              <a:rPr lang="en-US" sz="2000" b="1" i="1" dirty="0" err="1"/>
              <a:t>poslednju</a:t>
            </a:r>
            <a:r>
              <a:rPr lang="en-US" sz="2000" b="1" i="1" dirty="0"/>
              <a:t> </a:t>
            </a:r>
            <a:r>
              <a:rPr lang="en-US" sz="2000" b="1" i="1" dirty="0" err="1"/>
              <a:t>otvorenu</a:t>
            </a:r>
            <a:r>
              <a:rPr lang="en-US" sz="2000" b="1" i="1" dirty="0"/>
              <a:t> I </a:t>
            </a:r>
            <a:r>
              <a:rPr lang="en-US" sz="2000" b="1" i="1" dirty="0" err="1"/>
              <a:t>nedovršenu</a:t>
            </a:r>
            <a:r>
              <a:rPr lang="en-US" sz="2000" b="1" i="1" dirty="0"/>
              <a:t> </a:t>
            </a:r>
            <a:r>
              <a:rPr lang="en-US" sz="2000" b="1" i="1" dirty="0" err="1"/>
              <a:t>fazi</a:t>
            </a:r>
            <a:r>
              <a:rPr lang="en-US" sz="2000" b="1" i="1" dirty="0"/>
              <a:t> u </a:t>
            </a:r>
            <a:r>
              <a:rPr lang="en-US" sz="2000" b="1" i="1" dirty="0" err="1"/>
              <a:t>procesu</a:t>
            </a:r>
            <a:r>
              <a:rPr lang="en-US" sz="2000" b="1" i="1" dirty="0"/>
              <a:t> </a:t>
            </a:r>
            <a:r>
              <a:rPr lang="en-US" sz="2000" b="1" i="1" dirty="0" err="1"/>
              <a:t>prilagođavanja</a:t>
            </a:r>
            <a:r>
              <a:rPr lang="en-US" sz="2000" b="1" i="1" dirty="0"/>
              <a:t> ZPP-a, za period 2014-2020:</a:t>
            </a:r>
            <a:br>
              <a:rPr lang="en-US" sz="2000" b="1" i="1" dirty="0"/>
            </a:br>
            <a:endParaRPr lang="en-US" sz="2000" b="1" i="1" dirty="0"/>
          </a:p>
          <a:p>
            <a:r>
              <a:rPr lang="en-US" dirty="0" err="1"/>
              <a:t>Prelazak</a:t>
            </a:r>
            <a:r>
              <a:rPr lang="en-US" dirty="0"/>
              <a:t> </a:t>
            </a:r>
            <a:r>
              <a:rPr lang="hu-HU" dirty="0"/>
              <a:t>s</a:t>
            </a:r>
            <a:r>
              <a:rPr lang="en-US" dirty="0"/>
              <a:t>a </a:t>
            </a:r>
            <a:r>
              <a:rPr lang="en-US" dirty="0" err="1"/>
              <a:t>nevezane</a:t>
            </a:r>
            <a:r>
              <a:rPr lang="en-US" dirty="0"/>
              <a:t> </a:t>
            </a:r>
            <a:r>
              <a:rPr lang="en-US" dirty="0" err="1"/>
              <a:t>podrške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višenamenski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podrške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Jačanje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stuba</a:t>
            </a:r>
            <a:r>
              <a:rPr lang="en-US" dirty="0"/>
              <a:t> ZPP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Jačanje</a:t>
            </a:r>
            <a:r>
              <a:rPr lang="en-US" dirty="0"/>
              <a:t> </a:t>
            </a:r>
            <a:r>
              <a:rPr lang="en-US" dirty="0" err="1"/>
              <a:t>instrumenata</a:t>
            </a:r>
            <a:r>
              <a:rPr lang="en-US" dirty="0"/>
              <a:t> </a:t>
            </a:r>
            <a:r>
              <a:rPr lang="en-US" dirty="0" err="1"/>
              <a:t>jedinstvene</a:t>
            </a:r>
            <a:r>
              <a:rPr lang="en-US" dirty="0"/>
              <a:t> </a:t>
            </a:r>
            <a:r>
              <a:rPr lang="en-US" dirty="0" err="1"/>
              <a:t>zajedničke</a:t>
            </a:r>
            <a:r>
              <a:rPr lang="en-US" dirty="0"/>
              <a:t> </a:t>
            </a:r>
            <a:r>
              <a:rPr lang="en-US" dirty="0" err="1"/>
              <a:t>organizacije</a:t>
            </a:r>
            <a:r>
              <a:rPr lang="en-US" dirty="0"/>
              <a:t> </a:t>
            </a:r>
            <a:r>
              <a:rPr lang="en-US" dirty="0" err="1"/>
              <a:t>organizovanja</a:t>
            </a:r>
            <a:r>
              <a:rPr lang="en-US" dirty="0"/>
              <a:t> u ,,</a:t>
            </a:r>
            <a:r>
              <a:rPr lang="en-US" dirty="0" err="1"/>
              <a:t>zaštitnu</a:t>
            </a:r>
            <a:r>
              <a:rPr lang="en-US" dirty="0"/>
              <a:t> </a:t>
            </a:r>
            <a:r>
              <a:rPr lang="en-US" dirty="0" err="1"/>
              <a:t>mrežu</a:t>
            </a:r>
            <a:r>
              <a:rPr lang="en-US" dirty="0"/>
              <a:t>”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koristiti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cenovne</a:t>
            </a:r>
            <a:r>
              <a:rPr lang="en-US" dirty="0"/>
              <a:t> </a:t>
            </a:r>
            <a:r>
              <a:rPr lang="en-US" dirty="0" err="1"/>
              <a:t>krize</a:t>
            </a:r>
            <a:r>
              <a:rPr lang="en-US" dirty="0"/>
              <a:t> I </a:t>
            </a:r>
            <a:r>
              <a:rPr lang="en-US" dirty="0" err="1"/>
              <a:t>poremećaja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tržištu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Integrisaniji</a:t>
            </a:r>
            <a:r>
              <a:rPr lang="en-US" dirty="0"/>
              <a:t>, </a:t>
            </a:r>
            <a:r>
              <a:rPr lang="en-US" dirty="0" err="1"/>
              <a:t>ciljani</a:t>
            </a:r>
            <a:r>
              <a:rPr lang="en-US" dirty="0"/>
              <a:t> I </a:t>
            </a:r>
            <a:r>
              <a:rPr lang="en-US" dirty="0" err="1"/>
              <a:t>teritorijalnih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ruralnog</a:t>
            </a:r>
            <a:r>
              <a:rPr lang="en-US" dirty="0"/>
              <a:t> </a:t>
            </a:r>
            <a:r>
              <a:rPr lang="en-US" dirty="0" err="1"/>
              <a:t>razvoju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53250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FE423-2EC1-4CFB-9513-673B1CA6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Literatura</a:t>
            </a:r>
            <a:r>
              <a:rPr lang="en-US" dirty="0"/>
              <a:t>: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1BE7C-193F-4044-AFB0-0AE51744B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hlinkClick r:id="rId2"/>
              </a:rPr>
              <a:t>A közös agrárpolitikáról dióhéjban | Európai Bizottság (europa.eu)</a:t>
            </a:r>
            <a:endParaRPr lang="en-US" dirty="0"/>
          </a:p>
          <a:p>
            <a:r>
              <a:rPr lang="hu-HU" dirty="0">
                <a:hlinkClick r:id="rId3"/>
              </a:rPr>
              <a:t>A KAP eszközei és ezek reformjai | Ismertetők az Európai Unióról | Európai Parlament (europa.eu)</a:t>
            </a:r>
            <a:endParaRPr lang="en-US" dirty="0"/>
          </a:p>
          <a:p>
            <a:r>
              <a:rPr lang="hu-HU" dirty="0">
                <a:hlinkClick r:id="rId4"/>
              </a:rPr>
              <a:t>agriculture-sr.pdf (europa.rs)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92224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967101D-A57E-4396-B818-0831E9D50F56}"/>
              </a:ext>
            </a:extLst>
          </p:cNvPr>
          <p:cNvSpPr/>
          <p:nvPr/>
        </p:nvSpPr>
        <p:spPr>
          <a:xfrm>
            <a:off x="2989224" y="2967335"/>
            <a:ext cx="6213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Hvala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na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pažnji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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2559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3E80D-D143-4ECC-886A-6435947CC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Sadr</a:t>
            </a:r>
            <a:r>
              <a:rPr lang="en-US" dirty="0" err="1"/>
              <a:t>žaj</a:t>
            </a:r>
            <a:r>
              <a:rPr lang="en-US" dirty="0"/>
              <a:t>: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54609-EA11-46F3-B830-43A96B8B8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Razvoj</a:t>
            </a:r>
            <a:endParaRPr lang="en-US" dirty="0"/>
          </a:p>
          <a:p>
            <a:r>
              <a:rPr lang="en-US" dirty="0" err="1"/>
              <a:t>Ciljevi</a:t>
            </a:r>
            <a:endParaRPr lang="en-US" dirty="0"/>
          </a:p>
          <a:p>
            <a:r>
              <a:rPr lang="hu-HU" dirty="0"/>
              <a:t>U p</a:t>
            </a:r>
            <a:r>
              <a:rPr lang="en-US" dirty="0" err="1"/>
              <a:t>raksi</a:t>
            </a:r>
            <a:endParaRPr lang="en-US" dirty="0"/>
          </a:p>
          <a:p>
            <a:r>
              <a:rPr lang="hu-HU" dirty="0"/>
              <a:t>Finansiranje</a:t>
            </a:r>
            <a:endParaRPr lang="en-US" dirty="0"/>
          </a:p>
          <a:p>
            <a:r>
              <a:rPr lang="en-US" dirty="0" err="1"/>
              <a:t>Instrumenti</a:t>
            </a:r>
            <a:r>
              <a:rPr lang="en-US" dirty="0"/>
              <a:t> ZPP-a I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reforme</a:t>
            </a:r>
            <a:endParaRPr lang="hu-HU" dirty="0"/>
          </a:p>
          <a:p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959264-390F-4AE4-864D-A430126D8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035" y="1930400"/>
            <a:ext cx="4487690" cy="29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1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5A0AE-138F-41BE-A90C-D272C213D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Razvoj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0B45F-01D3-4E23-BD62-F7B12C425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Zajednička</a:t>
            </a:r>
            <a:r>
              <a:rPr lang="en-US" dirty="0"/>
              <a:t> </a:t>
            </a:r>
            <a:r>
              <a:rPr lang="en-US" dirty="0" err="1"/>
              <a:t>poljoprivredna</a:t>
            </a:r>
            <a:r>
              <a:rPr lang="en-US" dirty="0"/>
              <a:t> </a:t>
            </a:r>
            <a:r>
              <a:rPr lang="en-US" dirty="0" err="1"/>
              <a:t>politika</a:t>
            </a:r>
            <a:r>
              <a:rPr lang="en-US" dirty="0"/>
              <a:t> (CAP), </a:t>
            </a:r>
            <a:r>
              <a:rPr lang="en-US" dirty="0" err="1"/>
              <a:t>uspostavljena</a:t>
            </a:r>
            <a:r>
              <a:rPr lang="en-US" dirty="0"/>
              <a:t> 1962. </a:t>
            </a:r>
            <a:r>
              <a:rPr lang="en-US" dirty="0" err="1"/>
              <a:t>godine</a:t>
            </a:r>
            <a:r>
              <a:rPr lang="en-US" dirty="0"/>
              <a:t>, </a:t>
            </a:r>
            <a:r>
              <a:rPr lang="en-US" dirty="0" err="1"/>
              <a:t>stvara</a:t>
            </a:r>
            <a:r>
              <a:rPr lang="en-US" dirty="0"/>
              <a:t> </a:t>
            </a:r>
            <a:r>
              <a:rPr lang="en-US" dirty="0" err="1"/>
              <a:t>partnerstvo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poljoprivrede</a:t>
            </a:r>
            <a:r>
              <a:rPr lang="en-US" dirty="0"/>
              <a:t> I </a:t>
            </a:r>
            <a:r>
              <a:rPr lang="en-US" dirty="0" err="1"/>
              <a:t>društva</a:t>
            </a:r>
            <a:r>
              <a:rPr lang="en-US" dirty="0"/>
              <a:t> I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Evrope</a:t>
            </a:r>
            <a:r>
              <a:rPr lang="en-US" dirty="0"/>
              <a:t> I </a:t>
            </a:r>
            <a:r>
              <a:rPr lang="en-US" dirty="0" err="1"/>
              <a:t>evropskih</a:t>
            </a:r>
            <a:r>
              <a:rPr lang="en-US" dirty="0"/>
              <a:t> </a:t>
            </a:r>
            <a:r>
              <a:rPr lang="en-US" dirty="0" err="1"/>
              <a:t>poljoprivrednika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r>
              <a:rPr lang="en-US" dirty="0"/>
              <a:t>Da bi </a:t>
            </a:r>
            <a:r>
              <a:rPr lang="en-US" dirty="0" err="1"/>
              <a:t>poljoprivredni</a:t>
            </a:r>
            <a:r>
              <a:rPr lang="en-US" dirty="0"/>
              <a:t> </a:t>
            </a:r>
            <a:r>
              <a:rPr lang="en-US" dirty="0" err="1"/>
              <a:t>proizovodi</a:t>
            </a:r>
            <a:r>
              <a:rPr lang="en-US" dirty="0"/>
              <a:t> </a:t>
            </a:r>
            <a:r>
              <a:rPr lang="en-US" dirty="0" err="1"/>
              <a:t>bil</a:t>
            </a:r>
            <a:r>
              <a:rPr lang="hu-HU" dirty="0"/>
              <a:t>i</a:t>
            </a:r>
            <a:r>
              <a:rPr lang="en-US" dirty="0"/>
              <a:t> </a:t>
            </a:r>
            <a:r>
              <a:rPr lang="en-US" dirty="0" err="1"/>
              <a:t>uključeni</a:t>
            </a:r>
            <a:r>
              <a:rPr lang="en-US" dirty="0"/>
              <a:t> u </a:t>
            </a:r>
            <a:r>
              <a:rPr lang="en-US" dirty="0" err="1"/>
              <a:t>slobodni</a:t>
            </a:r>
            <a:r>
              <a:rPr lang="en-US" dirty="0"/>
              <a:t> </a:t>
            </a:r>
            <a:r>
              <a:rPr lang="en-US" dirty="0" err="1"/>
              <a:t>kretanje</a:t>
            </a:r>
            <a:r>
              <a:rPr lang="en-US" dirty="0"/>
              <a:t> </a:t>
            </a:r>
            <a:r>
              <a:rPr lang="en-US" dirty="0" err="1"/>
              <a:t>roba</a:t>
            </a:r>
            <a:r>
              <a:rPr lang="en-US" dirty="0"/>
              <a:t>, a da </a:t>
            </a:r>
            <a:r>
              <a:rPr lang="en-US" dirty="0" err="1"/>
              <a:t>istovremeno</a:t>
            </a:r>
            <a:r>
              <a:rPr lang="en-US" dirty="0"/>
              <a:t> </a:t>
            </a:r>
            <a:r>
              <a:rPr lang="en-US" dirty="0" err="1"/>
              <a:t>održavaju</a:t>
            </a:r>
            <a:r>
              <a:rPr lang="en-US" dirty="0"/>
              <a:t> </a:t>
            </a:r>
            <a:r>
              <a:rPr lang="en-US" dirty="0" err="1"/>
              <a:t>javni</a:t>
            </a:r>
            <a:r>
              <a:rPr lang="en-US" dirty="0"/>
              <a:t> </a:t>
            </a:r>
            <a:r>
              <a:rPr lang="en-US" dirty="0" err="1"/>
              <a:t>intervenciju</a:t>
            </a:r>
            <a:r>
              <a:rPr lang="en-US" dirty="0"/>
              <a:t> u </a:t>
            </a:r>
            <a:r>
              <a:rPr lang="en-US" dirty="0" err="1"/>
              <a:t>poljoprivrednom</a:t>
            </a:r>
            <a:r>
              <a:rPr lang="en-US" dirty="0"/>
              <a:t> </a:t>
            </a:r>
            <a:r>
              <a:rPr lang="en-US" dirty="0" err="1"/>
              <a:t>sektoru</a:t>
            </a:r>
            <a:r>
              <a:rPr lang="en-US" dirty="0"/>
              <a:t>, </a:t>
            </a:r>
            <a:r>
              <a:rPr lang="en-US" dirty="0" err="1"/>
              <a:t>nacionalni</a:t>
            </a:r>
            <a:r>
              <a:rPr lang="en-US" dirty="0"/>
              <a:t> </a:t>
            </a:r>
            <a:r>
              <a:rPr lang="en-US" dirty="0" err="1"/>
              <a:t>mehanizmi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nespojivi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zajedničkim</a:t>
            </a:r>
            <a:r>
              <a:rPr lang="en-US" dirty="0"/>
              <a:t> </a:t>
            </a:r>
            <a:r>
              <a:rPr lang="en-US" dirty="0" err="1"/>
              <a:t>tržištem</a:t>
            </a:r>
            <a:r>
              <a:rPr lang="en-US" dirty="0"/>
              <a:t> </a:t>
            </a:r>
            <a:r>
              <a:rPr lang="en-US" dirty="0" err="1"/>
              <a:t>morali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hu-HU" dirty="0"/>
              <a:t> </a:t>
            </a:r>
            <a:r>
              <a:rPr lang="en-US" dirty="0" err="1"/>
              <a:t>ukinuti</a:t>
            </a:r>
            <a:r>
              <a:rPr lang="en-US" dirty="0"/>
              <a:t> I </a:t>
            </a:r>
            <a:r>
              <a:rPr lang="en-US" dirty="0" err="1"/>
              <a:t>zamenjeni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nivou</a:t>
            </a:r>
            <a:r>
              <a:rPr lang="en-US" dirty="0"/>
              <a:t> </a:t>
            </a:r>
            <a:r>
              <a:rPr lang="en-US" dirty="0" err="1"/>
              <a:t>Zajednice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je bio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razlog</a:t>
            </a:r>
            <a:r>
              <a:rPr lang="en-US" dirty="0"/>
              <a:t> za ZPP.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13838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EC0EA2-9B6B-4771-862F-7F6F24BE23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556" y="0"/>
            <a:ext cx="4505443" cy="294350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BEE0FD-DE12-4D09-8D65-413E02C93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557" y="4066516"/>
            <a:ext cx="4462661" cy="2791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F98BD9-1F12-487B-9851-907159EEA8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91" y="4066517"/>
            <a:ext cx="5031358" cy="27914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B0F705-77AF-4BF7-9B59-60D56AB0FB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102"/>
            <a:ext cx="4997967" cy="281135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0697DF-93D9-45CC-90F0-F42FCA63817F}"/>
              </a:ext>
            </a:extLst>
          </p:cNvPr>
          <p:cNvSpPr/>
          <p:nvPr/>
        </p:nvSpPr>
        <p:spPr>
          <a:xfrm>
            <a:off x="1356121" y="2967335"/>
            <a:ext cx="9479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Ciljevi zajedni</a:t>
            </a:r>
            <a:r>
              <a:rPr lang="en-US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čke</a:t>
            </a:r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agrarne</a:t>
            </a:r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politike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7053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24C1D-BA14-4755-B97D-CEA183717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Zajednička agrarna politika u praksi</a:t>
            </a:r>
            <a:br>
              <a:rPr lang="nn-NO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60A8A-7E26-4146-BEB0-CC2E52481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64567"/>
            <a:ext cx="8596668" cy="46767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i="1" dirty="0" err="1"/>
              <a:t>Poljoprivreda</a:t>
            </a:r>
            <a:r>
              <a:rPr lang="en-US" sz="2000" i="1" dirty="0"/>
              <a:t> </a:t>
            </a:r>
            <a:r>
              <a:rPr lang="en-US" sz="2000" i="1" dirty="0" err="1"/>
              <a:t>nije</a:t>
            </a:r>
            <a:r>
              <a:rPr lang="en-US" sz="2000" i="1" dirty="0"/>
              <a:t> </a:t>
            </a:r>
            <a:r>
              <a:rPr lang="en-US" sz="2000" i="1" dirty="0" err="1"/>
              <a:t>slična</a:t>
            </a:r>
            <a:r>
              <a:rPr lang="en-US" sz="2000" i="1" dirty="0"/>
              <a:t> </a:t>
            </a:r>
            <a:r>
              <a:rPr lang="en-US" sz="2000" i="1" dirty="0" err="1"/>
              <a:t>većini</a:t>
            </a:r>
            <a:r>
              <a:rPr lang="en-US" sz="2000" i="1" dirty="0"/>
              <a:t> </a:t>
            </a:r>
            <a:r>
              <a:rPr lang="en-US" sz="2000" i="1" dirty="0" err="1"/>
              <a:t>ostalih</a:t>
            </a:r>
            <a:r>
              <a:rPr lang="en-US" sz="2000" i="1" dirty="0"/>
              <a:t> </a:t>
            </a:r>
            <a:r>
              <a:rPr lang="en-US" sz="2000" i="1" dirty="0" err="1"/>
              <a:t>sektora</a:t>
            </a:r>
            <a:r>
              <a:rPr lang="en-US" sz="2000" i="1" dirty="0"/>
              <a:t> </a:t>
            </a:r>
            <a:r>
              <a:rPr lang="en-US" sz="2000" i="1" dirty="0" err="1"/>
              <a:t>privrede</a:t>
            </a:r>
            <a:r>
              <a:rPr lang="en-US" sz="2000" i="1" dirty="0"/>
              <a:t> </a:t>
            </a:r>
            <a:r>
              <a:rPr lang="en-US" sz="2000" i="1" dirty="0" err="1"/>
              <a:t>zbog</a:t>
            </a:r>
            <a:r>
              <a:rPr lang="en-US" sz="2000" i="1" dirty="0"/>
              <a:t> </a:t>
            </a:r>
            <a:r>
              <a:rPr lang="en-US" sz="2000" i="1" dirty="0" err="1"/>
              <a:t>sledećih</a:t>
            </a:r>
            <a:r>
              <a:rPr lang="en-US" sz="2000" i="1" dirty="0"/>
              <a:t> </a:t>
            </a:r>
            <a:r>
              <a:rPr lang="en-US" sz="2000" i="1" dirty="0" err="1"/>
              <a:t>specifićnih</a:t>
            </a:r>
            <a:r>
              <a:rPr lang="en-US" sz="2000" i="1" dirty="0"/>
              <a:t> </a:t>
            </a:r>
            <a:r>
              <a:rPr lang="en-US" sz="2000" i="1" dirty="0" err="1"/>
              <a:t>karakteristika</a:t>
            </a:r>
            <a:r>
              <a:rPr lang="en-US" sz="2000" i="1" dirty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Uprkos</a:t>
            </a:r>
            <a:r>
              <a:rPr lang="en-US" dirty="0"/>
              <a:t> </a:t>
            </a:r>
            <a:r>
              <a:rPr lang="en-US" dirty="0" err="1"/>
              <a:t>važnosti</a:t>
            </a:r>
            <a:r>
              <a:rPr lang="en-US" dirty="0"/>
              <a:t> </a:t>
            </a:r>
            <a:r>
              <a:rPr lang="en-US" dirty="0" err="1"/>
              <a:t>proizvodnje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, </a:t>
            </a:r>
            <a:r>
              <a:rPr lang="en-US" dirty="0" err="1"/>
              <a:t>prihodi</a:t>
            </a:r>
            <a:r>
              <a:rPr lang="en-US" dirty="0"/>
              <a:t> </a:t>
            </a:r>
            <a:r>
              <a:rPr lang="en-US" dirty="0" err="1"/>
              <a:t>poljoprivrednika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za </a:t>
            </a:r>
            <a:r>
              <a:rPr lang="en-US" dirty="0" err="1"/>
              <a:t>oko</a:t>
            </a:r>
            <a:r>
              <a:rPr lang="en-US" dirty="0"/>
              <a:t> 40% </a:t>
            </a:r>
            <a:r>
              <a:rPr lang="en-US" dirty="0" err="1"/>
              <a:t>niži</a:t>
            </a:r>
            <a:r>
              <a:rPr lang="en-US" dirty="0"/>
              <a:t> </a:t>
            </a:r>
            <a:r>
              <a:rPr lang="en-US" dirty="0" err="1"/>
              <a:t>nego</a:t>
            </a:r>
            <a:r>
              <a:rPr lang="en-US" dirty="0"/>
              <a:t> u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sektorima</a:t>
            </a:r>
            <a:r>
              <a:rPr lang="en-US" dirty="0"/>
              <a:t> </a:t>
            </a:r>
            <a:r>
              <a:rPr lang="en-US" dirty="0" err="1"/>
              <a:t>privrede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Poljoprivreda</a:t>
            </a:r>
            <a:r>
              <a:rPr lang="en-US" dirty="0"/>
              <a:t> je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zavisna</a:t>
            </a:r>
            <a:r>
              <a:rPr lang="en-US" dirty="0"/>
              <a:t> od </a:t>
            </a:r>
            <a:r>
              <a:rPr lang="en-US" dirty="0" err="1"/>
              <a:t>vremenskih</a:t>
            </a:r>
            <a:r>
              <a:rPr lang="en-US" dirty="0"/>
              <a:t> I </a:t>
            </a:r>
            <a:r>
              <a:rPr lang="en-US" dirty="0" err="1"/>
              <a:t>klimatskih</a:t>
            </a:r>
            <a:r>
              <a:rPr lang="en-US" dirty="0"/>
              <a:t> </a:t>
            </a:r>
            <a:r>
              <a:rPr lang="en-US" dirty="0" err="1"/>
              <a:t>uslova</a:t>
            </a:r>
            <a:r>
              <a:rPr lang="en-US" dirty="0"/>
              <a:t> od </a:t>
            </a:r>
            <a:r>
              <a:rPr lang="en-US" dirty="0" err="1"/>
              <a:t>mnogih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ekonomskih</a:t>
            </a:r>
            <a:r>
              <a:rPr lang="en-US" dirty="0"/>
              <a:t> </a:t>
            </a:r>
            <a:r>
              <a:rPr lang="en-US" dirty="0" err="1"/>
              <a:t>sektora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 </a:t>
            </a:r>
            <a:r>
              <a:rPr lang="en-US" dirty="0" err="1"/>
              <a:t>poljoprivredi</a:t>
            </a:r>
            <a:r>
              <a:rPr lang="en-US" dirty="0"/>
              <a:t> je </a:t>
            </a:r>
            <a:r>
              <a:rPr lang="en-US" dirty="0" err="1"/>
              <a:t>postupak</a:t>
            </a:r>
            <a:r>
              <a:rPr lang="en-US" dirty="0"/>
              <a:t> koji </a:t>
            </a:r>
            <a:r>
              <a:rPr lang="en-US" dirty="0" err="1"/>
              <a:t>proizvođačima</a:t>
            </a:r>
            <a:r>
              <a:rPr lang="en-US" dirty="0"/>
              <a:t> </a:t>
            </a:r>
            <a:r>
              <a:rPr lang="en-US" dirty="0" err="1"/>
              <a:t>prilagođava</a:t>
            </a:r>
            <a:r>
              <a:rPr lang="en-US" dirty="0"/>
              <a:t> </a:t>
            </a:r>
            <a:r>
              <a:rPr lang="en-US" dirty="0" err="1"/>
              <a:t>ponudu</a:t>
            </a:r>
            <a:r>
              <a:rPr lang="en-US" dirty="0"/>
              <a:t> </a:t>
            </a:r>
            <a:r>
              <a:rPr lang="en-US" dirty="0" err="1"/>
              <a:t>potražnji</a:t>
            </a:r>
            <a:r>
              <a:rPr lang="en-US" dirty="0"/>
              <a:t> </a:t>
            </a:r>
            <a:r>
              <a:rPr lang="en-US" dirty="0" err="1"/>
              <a:t>potrošača</a:t>
            </a:r>
            <a:r>
              <a:rPr lang="en-US" dirty="0"/>
              <a:t> </a:t>
            </a:r>
            <a:r>
              <a:rPr lang="en-US" dirty="0" err="1"/>
              <a:t>dugotrajan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98527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44288AA-D443-4963-93ED-2CE0B9C1B2A2}"/>
              </a:ext>
            </a:extLst>
          </p:cNvPr>
          <p:cNvSpPr/>
          <p:nvPr/>
        </p:nvSpPr>
        <p:spPr>
          <a:xfrm>
            <a:off x="-207625" y="1674674"/>
            <a:ext cx="52719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Podrška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prihodima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7950E3-0B20-430D-94C7-E819066823DF}"/>
              </a:ext>
            </a:extLst>
          </p:cNvPr>
          <p:cNvSpPr/>
          <p:nvPr/>
        </p:nvSpPr>
        <p:spPr>
          <a:xfrm>
            <a:off x="2543234" y="364812"/>
            <a:ext cx="6430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Mere ZPP </a:t>
            </a:r>
            <a:r>
              <a:rPr lang="en-US" sz="5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uključuju</a:t>
            </a: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D364EC-E9CD-4A62-82A1-2FCE85D8368A}"/>
              </a:ext>
            </a:extLst>
          </p:cNvPr>
          <p:cNvSpPr/>
          <p:nvPr/>
        </p:nvSpPr>
        <p:spPr>
          <a:xfrm>
            <a:off x="3893538" y="3429000"/>
            <a:ext cx="4404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Tržišne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mere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2DF79F-E3D6-4571-9DA7-126BB86DDB8A}"/>
              </a:ext>
            </a:extLst>
          </p:cNvPr>
          <p:cNvSpPr/>
          <p:nvPr/>
        </p:nvSpPr>
        <p:spPr>
          <a:xfrm>
            <a:off x="7259070" y="4425684"/>
            <a:ext cx="49094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Mere </a:t>
            </a:r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ruralnog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</a:p>
          <a:p>
            <a:pPr algn="ctr"/>
            <a:r>
              <a:rPr lang="en-US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razvoja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341665-1B7F-49E2-8A22-0091332A1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5" y="4515445"/>
            <a:ext cx="4024792" cy="234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95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B304F60-38CD-46FB-A237-86BA624D02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278036"/>
              </p:ext>
            </p:extLst>
          </p:nvPr>
        </p:nvGraphicFramePr>
        <p:xfrm>
          <a:off x="829993" y="801858"/>
          <a:ext cx="10002129" cy="595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753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EA5C2-A9C9-47E3-9956-65CDB31B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Instrumenti ZPP-a i njihove reforme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352E4-662A-437D-8528-43175E306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268" y="2367627"/>
            <a:ext cx="8596668" cy="3880773"/>
          </a:xfrm>
        </p:spPr>
        <p:txBody>
          <a:bodyPr/>
          <a:lstStyle/>
          <a:p>
            <a:r>
              <a:rPr lang="hu-HU" sz="2800" b="1" i="1" dirty="0"/>
              <a:t>Z</a:t>
            </a:r>
            <a:r>
              <a:rPr lang="en-US" sz="2800" b="1" i="1" dirty="0"/>
              <a:t>PP </a:t>
            </a:r>
            <a:r>
              <a:rPr lang="en-US" sz="2800" b="1" i="1" dirty="0" err="1"/>
              <a:t>dosad</a:t>
            </a:r>
            <a:r>
              <a:rPr lang="en-US" sz="2800" b="1" i="1" dirty="0"/>
              <a:t> je </a:t>
            </a:r>
            <a:r>
              <a:rPr lang="en-US" sz="2800" b="1" i="1" dirty="0" err="1"/>
              <a:t>doživela</a:t>
            </a:r>
            <a:r>
              <a:rPr lang="en-US" sz="2800" b="1" i="1" dirty="0"/>
              <a:t> pet </a:t>
            </a:r>
            <a:r>
              <a:rPr lang="en-US" sz="2800" b="1" i="1" dirty="0" err="1"/>
              <a:t>velikih</a:t>
            </a:r>
            <a:r>
              <a:rPr lang="en-US" sz="2800" b="1" i="1" dirty="0"/>
              <a:t> </a:t>
            </a:r>
            <a:r>
              <a:rPr lang="en-US" sz="2800" b="1" i="1" dirty="0" err="1"/>
              <a:t>reformi</a:t>
            </a:r>
            <a:r>
              <a:rPr lang="en-US" sz="2800" b="1" i="1" dirty="0"/>
              <a:t>:</a:t>
            </a:r>
          </a:p>
          <a:p>
            <a:endParaRPr lang="en-US" dirty="0"/>
          </a:p>
          <a:p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1992.: </a:t>
            </a:r>
            <a:r>
              <a:rPr lang="en-US" dirty="0" err="1"/>
              <a:t>veliki</a:t>
            </a:r>
            <a:r>
              <a:rPr lang="en-US" dirty="0"/>
              <a:t> </a:t>
            </a:r>
            <a:r>
              <a:rPr lang="en-US" dirty="0" err="1"/>
              <a:t>preokret</a:t>
            </a:r>
            <a:endParaRPr lang="en-US" dirty="0"/>
          </a:p>
          <a:p>
            <a:r>
              <a:rPr lang="en-US" dirty="0"/>
              <a:t>Agenda 2000: nova </a:t>
            </a:r>
            <a:r>
              <a:rPr lang="en-US" dirty="0" err="1"/>
              <a:t>faza</a:t>
            </a:r>
            <a:r>
              <a:rPr lang="en-US" dirty="0"/>
              <a:t> za </a:t>
            </a:r>
            <a:r>
              <a:rPr lang="en-US" dirty="0" err="1"/>
              <a:t>dopunu</a:t>
            </a:r>
            <a:r>
              <a:rPr lang="en-US" dirty="0"/>
              <a:t> </a:t>
            </a:r>
            <a:r>
              <a:rPr lang="en-US" dirty="0" err="1"/>
              <a:t>reforme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1992</a:t>
            </a:r>
          </a:p>
          <a:p>
            <a:r>
              <a:rPr lang="en-US" dirty="0" err="1"/>
              <a:t>Reforma</a:t>
            </a:r>
            <a:r>
              <a:rPr lang="en-US" dirty="0"/>
              <a:t> ZPP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juna</a:t>
            </a:r>
            <a:r>
              <a:rPr lang="en-US" dirty="0"/>
              <a:t> 2003. </a:t>
            </a:r>
            <a:r>
              <a:rPr lang="en-US" dirty="0" err="1"/>
              <a:t>godine</a:t>
            </a:r>
            <a:r>
              <a:rPr lang="en-US" dirty="0"/>
              <a:t>: </a:t>
            </a:r>
            <a:r>
              <a:rPr lang="en-US" dirty="0" err="1"/>
              <a:t>stvaranje</a:t>
            </a:r>
            <a:r>
              <a:rPr lang="en-US" dirty="0"/>
              <a:t> ZPP </a:t>
            </a:r>
            <a:r>
              <a:rPr lang="en-US" dirty="0" err="1"/>
              <a:t>zasnovane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nevezanoj</a:t>
            </a:r>
            <a:r>
              <a:rPr lang="en-US" dirty="0"/>
              <a:t> </a:t>
            </a:r>
            <a:r>
              <a:rPr lang="en-US" dirty="0" err="1"/>
              <a:t>pomoći</a:t>
            </a:r>
            <a:endParaRPr lang="en-US" dirty="0"/>
          </a:p>
          <a:p>
            <a:r>
              <a:rPr lang="en-US" dirty="0"/>
              <a:t>,,</a:t>
            </a:r>
            <a:r>
              <a:rPr lang="en-US" dirty="0" err="1"/>
              <a:t>Pregled</a:t>
            </a:r>
            <a:r>
              <a:rPr lang="en-US" dirty="0"/>
              <a:t> </a:t>
            </a:r>
            <a:r>
              <a:rPr lang="en-US" dirty="0" err="1"/>
              <a:t>zdrastvenog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” </a:t>
            </a:r>
            <a:r>
              <a:rPr lang="en-US" dirty="0" err="1"/>
              <a:t>iz</a:t>
            </a:r>
            <a:r>
              <a:rPr lang="en-US" dirty="0"/>
              <a:t> 2009.: </a:t>
            </a:r>
            <a:r>
              <a:rPr lang="en-US" dirty="0" err="1"/>
              <a:t>konsolidacija</a:t>
            </a:r>
            <a:r>
              <a:rPr lang="en-US" dirty="0"/>
              <a:t> </a:t>
            </a:r>
            <a:r>
              <a:rPr lang="en-US" dirty="0" err="1"/>
              <a:t>okvira</a:t>
            </a:r>
            <a:r>
              <a:rPr lang="en-US" dirty="0"/>
              <a:t> </a:t>
            </a:r>
            <a:r>
              <a:rPr lang="en-US" dirty="0" err="1"/>
              <a:t>reforme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2003</a:t>
            </a:r>
          </a:p>
          <a:p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2013: </a:t>
            </a:r>
            <a:r>
              <a:rPr lang="en-US" dirty="0" err="1"/>
              <a:t>sveobuhvatnji</a:t>
            </a:r>
            <a:r>
              <a:rPr lang="en-US" dirty="0"/>
              <a:t> I </a:t>
            </a:r>
            <a:r>
              <a:rPr lang="en-US" dirty="0" err="1"/>
              <a:t>integriranji</a:t>
            </a:r>
            <a:r>
              <a:rPr lang="en-US" dirty="0"/>
              <a:t> </a:t>
            </a:r>
            <a:r>
              <a:rPr lang="en-US" dirty="0" err="1"/>
              <a:t>pristup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04985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1E0CB-9AA7-4154-B5E2-8A0CEED50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Reforma</a:t>
            </a:r>
            <a:r>
              <a:rPr lang="en-US" i="1" dirty="0"/>
              <a:t> </a:t>
            </a:r>
            <a:r>
              <a:rPr lang="en-US" i="1" dirty="0" err="1"/>
              <a:t>iz</a:t>
            </a:r>
            <a:r>
              <a:rPr lang="en-US" i="1" dirty="0"/>
              <a:t> 1992.: </a:t>
            </a:r>
            <a:r>
              <a:rPr lang="en-US" i="1" dirty="0" err="1"/>
              <a:t>veliki</a:t>
            </a:r>
            <a:r>
              <a:rPr lang="en-US" i="1" dirty="0"/>
              <a:t> </a:t>
            </a:r>
            <a:r>
              <a:rPr lang="en-US" i="1" dirty="0" err="1"/>
              <a:t>preokret</a:t>
            </a:r>
            <a:endParaRPr lang="hu-HU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E6808-A8BB-4F31-A904-A0B0C5C5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08897"/>
            <a:ext cx="8596668" cy="3880773"/>
          </a:xfrm>
        </p:spPr>
        <p:txBody>
          <a:bodyPr/>
          <a:lstStyle/>
          <a:p>
            <a:r>
              <a:rPr lang="en-US" dirty="0"/>
              <a:t>ZPP je </a:t>
            </a:r>
            <a:r>
              <a:rPr lang="en-US" dirty="0" err="1"/>
              <a:t>ispunjavao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ciljeve</a:t>
            </a:r>
            <a:r>
              <a:rPr lang="en-US" dirty="0"/>
              <a:t> I </a:t>
            </a:r>
            <a:r>
              <a:rPr lang="en-US" dirty="0" err="1"/>
              <a:t>jamčio</a:t>
            </a:r>
            <a:r>
              <a:rPr lang="en-US" dirty="0"/>
              <a:t>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prehrambenih</a:t>
            </a:r>
            <a:r>
              <a:rPr lang="en-US" dirty="0"/>
              <a:t> </a:t>
            </a:r>
            <a:r>
              <a:rPr lang="en-US" dirty="0" err="1"/>
              <a:t>proizvoda</a:t>
            </a:r>
            <a:endParaRPr lang="hu-HU" dirty="0"/>
          </a:p>
          <a:p>
            <a:r>
              <a:rPr lang="hu-HU" dirty="0"/>
              <a:t>Zbog politike za</a:t>
            </a:r>
            <a:r>
              <a:rPr lang="en-US" dirty="0" err="1"/>
              <a:t>štićenih</a:t>
            </a:r>
            <a:r>
              <a:rPr lang="en-US" dirty="0"/>
              <a:t> </a:t>
            </a:r>
            <a:r>
              <a:rPr lang="en-US" dirty="0" err="1"/>
              <a:t>cena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svetsko</a:t>
            </a:r>
            <a:r>
              <a:rPr lang="en-US" dirty="0"/>
              <a:t> </a:t>
            </a:r>
            <a:r>
              <a:rPr lang="en-US" dirty="0" err="1"/>
              <a:t>tržište</a:t>
            </a:r>
            <a:r>
              <a:rPr lang="en-US" dirty="0"/>
              <a:t> bile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visoke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neograničenog</a:t>
            </a:r>
            <a:r>
              <a:rPr lang="en-US" dirty="0"/>
              <a:t> </a:t>
            </a:r>
            <a:r>
              <a:rPr lang="en-US" dirty="0" err="1"/>
              <a:t>zajamčenog</a:t>
            </a:r>
            <a:r>
              <a:rPr lang="en-US" dirty="0"/>
              <a:t> </a:t>
            </a:r>
            <a:r>
              <a:rPr lang="en-US" dirty="0" err="1"/>
              <a:t>otkupa</a:t>
            </a:r>
            <a:r>
              <a:rPr lang="en-US" dirty="0"/>
              <a:t>, </a:t>
            </a:r>
            <a:r>
              <a:rPr lang="en-US" dirty="0" err="1"/>
              <a:t>počeli</a:t>
            </a:r>
            <a:r>
              <a:rPr lang="en-US" dirty="0"/>
              <a:t> </a:t>
            </a:r>
            <a:r>
              <a:rPr lang="en-US" dirty="0" err="1"/>
              <a:t>proizvoditi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veći</a:t>
            </a:r>
            <a:r>
              <a:rPr lang="en-US" dirty="0"/>
              <a:t> </a:t>
            </a:r>
            <a:r>
              <a:rPr lang="en-US" dirty="0" err="1"/>
              <a:t>viškovi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D39CC-1BC3-4A63-8881-0775D83D3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928" y="3216688"/>
            <a:ext cx="6112203" cy="364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2366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300</TotalTime>
  <Words>666</Words>
  <Application>Microsoft Office PowerPoint</Application>
  <PresentationFormat>Widescreen</PresentationFormat>
  <Paragraphs>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Instrumenti zajedničke agrarne politike EU </vt:lpstr>
      <vt:lpstr>Sadržaj:</vt:lpstr>
      <vt:lpstr>Razvoj</vt:lpstr>
      <vt:lpstr>PowerPoint Presentation</vt:lpstr>
      <vt:lpstr>Zajednička agrarna politika u praksi </vt:lpstr>
      <vt:lpstr>PowerPoint Presentation</vt:lpstr>
      <vt:lpstr>PowerPoint Presentation</vt:lpstr>
      <vt:lpstr>Instrumenti ZPP-a i njihove reforme</vt:lpstr>
      <vt:lpstr>Reforma iz 1992.: veliki preokret</vt:lpstr>
      <vt:lpstr>Agenda 2000.: nova faza za dopune reforme iz 1992.</vt:lpstr>
      <vt:lpstr>Reforma ZPP iz juna 2003. godine: stvaranje ZPP zasnovane na nevezanoj pomoći</vt:lpstr>
      <vt:lpstr>,,Pregled zdrastvenog stanja” iz 2009.: konsolidacija okvira reforme iz 2003 </vt:lpstr>
      <vt:lpstr>Reforma iz 2013: sveobuhvatnji I integriranji pristup </vt:lpstr>
      <vt:lpstr>Literatura: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Instrumenti zajedničke agrarne politike EU </dc:title>
  <dc:creator>Acer A315-33</dc:creator>
  <cp:lastModifiedBy>Acer A315-33</cp:lastModifiedBy>
  <cp:revision>38</cp:revision>
  <dcterms:created xsi:type="dcterms:W3CDTF">2021-05-03T12:03:51Z</dcterms:created>
  <dcterms:modified xsi:type="dcterms:W3CDTF">2021-05-08T14:37:40Z</dcterms:modified>
</cp:coreProperties>
</file>