
<file path=[Content_Types].xml><?xml version="1.0" encoding="utf-8"?>
<Types xmlns="http://schemas.openxmlformats.org/package/2006/content-types">
  <Default Extension="crdownload" ContentType="image/gif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117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5739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248850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3176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7526825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5393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8310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761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9713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0624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123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9923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5929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4621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634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0319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95906-569C-4847-B7AF-EAC051E5D151}" type="datetimeFigureOut">
              <a:rPr lang="en-US" smtClean="0"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27C0119-9E33-4B16-88BD-C4F2604AD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5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crdownload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appsso.eurostat.ec.europa.eu/nui/show.do?query=BOOKMARK_DS-905455_QID_-3D0F2EDE_UID_-" TargetMode="External"/><Relationship Id="rId3" Type="http://schemas.openxmlformats.org/officeDocument/2006/relationships/hyperlink" Target="https://ec.europa.eu/eurostat/web/products-datasets/-/tag00025?fbclid=IwAR22VpYnyxbK7GHcw600_la0U_1ibQXNRAW7sJkEGlbEWRdH22oTiqyD6-k" TargetMode="External"/><Relationship Id="rId7" Type="http://schemas.openxmlformats.org/officeDocument/2006/relationships/hyperlink" Target="https://ec.europa.eu/eurostat/statistics-explained/index.php?title=Agricultural_production_-_livestock_and_meat&amp;oldid=470510&amp;fbclid=IwAR0bjAthMUYDP9oirVyXzjPRc8GV9O3CTgAaJn03OOJyqGMskZa1F2v2c-s#Meat_production" TargetMode="External"/><Relationship Id="rId2" Type="http://schemas.openxmlformats.org/officeDocument/2006/relationships/hyperlink" Target="https://ec.europa.eu/info/food-farming-fisheries/farming/facts-and-figures/performance-agricultural-policy/agriculture-country/eu-country-factsheets_en?fbclid=IwAR2WLGkc93avMMV7HSEKlRA2-xj7fMssYw4GFAGikX1IF_FaiaPF7smyYiI#document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c.europa.eu/eurostat/statistics-explained/index.php/Milk_and_milk_product_statistics?fbclid=IwAR1sHaXn0wgqZ18Jz3CGEWH9aITSWpUo9R5riJfyDWZWxonQuaTkpttofz0" TargetMode="External"/><Relationship Id="rId5" Type="http://schemas.openxmlformats.org/officeDocument/2006/relationships/hyperlink" Target="https://www.compassioninfoodbusiness.com/media/5789260/laying-hens-egg-production-in-the-eu.pdf?fbclid=IwAR2xn_Ey4nLu-PBaCm3Mc5BlkTth5hR07muaYzVdNOnIaM5STMKCl-koNgc" TargetMode="External"/><Relationship Id="rId4" Type="http://schemas.openxmlformats.org/officeDocument/2006/relationships/hyperlink" Target="https://ec.europa.eu/info/food-farming-fisheries/animals-and-animal-products/animal-products/honey_en?fbclid=IwAR0QQtU0TbYFs9FaQA7ExJRZVkrhBwFChty9usPWVFyh7ZsAWs6VYNJulW0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DFDB3-B4A0-46CF-9FA2-F5D485D3D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544714"/>
            <a:ext cx="7766936" cy="2050741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4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Poljoprivredna</a:t>
            </a:r>
            <a:r>
              <a:rPr lang="sr-Latn-RS" sz="4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proizvodnja u EU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2AAFE1-5F43-4E4E-930F-837E43E10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216386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Nedeljko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ilošević EEB040/18</a:t>
            </a:r>
          </a:p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Momčilo Vujasin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EEB015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/18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94420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CA138-9D2E-46E4-A955-227336240A6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Poljoprivredna mehanizacija</a:t>
            </a:r>
            <a:endParaRPr lang="en-US" sz="4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32F57-C261-4DDF-ACFB-0781B2EE8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Povećano korišćenje krajem 1960-ih godina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Racionalnija upotreba resursa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600" dirty="0">
                <a:latin typeface="Arial" panose="020B0604020202020204" pitchFamily="34" charset="0"/>
                <a:cs typeface="Arial" panose="020B0604020202020204" pitchFamily="34" charset="0"/>
              </a:rPr>
              <a:t>Veća produktivnost i obim proizvodnje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1324571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A367-75BE-4277-BD64-610BEB8CD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2800" b="1" dirty="0">
                <a:latin typeface="Arial" panose="020B0604020202020204" pitchFamily="34" charset="0"/>
                <a:cs typeface="Arial" panose="020B0604020202020204" pitchFamily="34" charset="0"/>
              </a:rPr>
              <a:t>Proizvodnja i razmena poljoprivredne mehanizacije po evropskim zemljama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AA63CE6-E2D0-4D35-A73E-BDE90083E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9498" y="1646222"/>
            <a:ext cx="7810500" cy="4956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31927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C75B4-A7B1-4FA4-9E75-CA82A7647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Broj stoke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B44863-CBC5-46FD-9896-FBD7AC5844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786" y="1377057"/>
            <a:ext cx="7677150" cy="5162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940324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E3DF9-B998-41FA-9A7D-A40B8E07E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  <a:t>Populacija stoke u EU 2010-2019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19CCD4-4EAE-4A7D-A47E-F8A930A25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110" y="1710492"/>
            <a:ext cx="6838950" cy="4832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5304477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1FBC4-F89B-4A14-9A17-F6A1DBA9925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Zasadi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  <a:t>voćnjaka i vinograda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E9237-0BAB-4EBA-BB3F-C81063663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Višegodišnji zasadi na kojima se gaje drvenaste kulture dugog veka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Podižu se na većim površinama sa definisanim sortama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Visok stepen mehanizovanosti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Rizična i osetljiva grana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510492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B63E-A063-42F8-95DE-7700994AFE6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sr-Latn-RS" sz="4400" b="1" dirty="0">
                <a:latin typeface="Arial" panose="020B0604020202020204" pitchFamily="34" charset="0"/>
                <a:cs typeface="Arial" panose="020B0604020202020204" pitchFamily="34" charset="0"/>
              </a:rPr>
              <a:t>Voćnjaci</a:t>
            </a:r>
            <a:br>
              <a:rPr lang="sr-Latn-RS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F0308-DBBF-4EEF-BF4B-EA0D58939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Oko 1.2 miliona hektara zemlje u 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Dve trećine celokupne površine u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Španiji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Italiji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Poljskoj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Najveći zasadi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citrusa,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jabuke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kruške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kajsije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breskve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3CA59D-54FF-4A8E-9DBD-7023AFFE3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4" y="3676650"/>
            <a:ext cx="7267575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518852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E899B-ABFF-4CBE-BA01-04A391D11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782278-FC9A-4126-A4ED-334E4D6A80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73" y="750903"/>
            <a:ext cx="8495929" cy="5356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901484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63EA6-4031-494D-ADC4-EF5C2D9788D8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sz="3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Rasprostranjenost najvećih voćarskih kultura</a:t>
            </a:r>
            <a:endParaRPr lang="en-US" sz="3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54BD34-5CA6-41A2-8351-F925D58274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36" y="2015231"/>
            <a:ext cx="8282866" cy="403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974989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1872A-E6F1-437E-AF62-A4F9638B06B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r-Latn-RS" sz="4400" b="1" dirty="0">
                <a:latin typeface="Arial" panose="020B0604020202020204" pitchFamily="34" charset="0"/>
                <a:cs typeface="Arial" panose="020B0604020202020204" pitchFamily="34" charset="0"/>
              </a:rPr>
              <a:t>Vinogradarstvo</a:t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8937E-8BDC-4FDB-9461-ADF5654C7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Efikasan način korišćenja zemljišta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Razvoj vinogradarstva doprinosi povećanju zaposlenosti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Pod vinogradima u EU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3.2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miliona hektara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miliona vinograda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ukupne površine u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Italiji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Španiji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Francuskoj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52350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F9A4A-4E61-4863-BAFF-E62FAA5A9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7A859AE-0E2D-48AE-99E6-04D6505E20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" y="585187"/>
            <a:ext cx="8497945" cy="5877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065293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CD442-1916-457F-BC3A-DD79035FB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3274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sz="4000" dirty="0">
                <a:latin typeface="Arial" panose="020B0604020202020204" pitchFamily="34" charset="0"/>
                <a:cs typeface="Arial" panose="020B0604020202020204" pitchFamily="34" charset="0"/>
              </a:rPr>
              <a:t>SADRŽAJ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A2BCC-FA45-418B-A686-0F9C8F247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42874"/>
            <a:ext cx="8596668" cy="550415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Resursi u poljoprivredi EU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Poljoprivredno stanovništvo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Poljoprivreda i Evropska Unija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Poljoprivredno zemljište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Poljoprivredna mehanizacija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Broj stoke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Zasadi voćnjaka i vinograda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Udeo žitarica u ukupnoj proizvodnji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Proizvodnja žitarica po zemljama EU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Duvan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Voće i povrće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Vinogradarska proizvodnja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Stočarska proizvodnja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Meso - proizvodnja u EU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Proizvodnja mleka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Proizvodnja jaja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1200" dirty="0"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</a:p>
          <a:p>
            <a:endParaRPr lang="sr-Latn-R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Latn-R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231351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F3418-BF79-475D-9A1D-2C33E79F329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sz="3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Udeo pojedinih žitarica u ukupnoj proizvodnji</a:t>
            </a:r>
            <a:endParaRPr lang="en-US" sz="3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538E96-BA93-4F0E-B459-696E433877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63" y="2099076"/>
            <a:ext cx="7430609" cy="4284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2104829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3D9-F02C-4FE3-A59A-A75B5033BBA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Proizvodnja žitarica po zemljama EU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EEA8A6-4C62-4897-B53A-BB6CF65D7A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305" y="2035175"/>
            <a:ext cx="8848725" cy="421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53559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966F2-9421-4CE8-A8C6-3393DCF6830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800" b="1" dirty="0" err="1">
                <a:latin typeface="Arial" panose="020B0604020202020204" pitchFamily="34" charset="0"/>
                <a:cs typeface="Arial" panose="020B0604020202020204" pitchFamily="34" charset="0"/>
              </a:rPr>
              <a:t>Duvan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1DFD8-BE6F-46D0-8476-F35D9FD1F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Proizvodnja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zna</a:t>
            </a: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čajno opala od 1991. do 2018.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Uzgaja se u 12 zemalja 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Proizvodnja u EU čini samo </a:t>
            </a:r>
            <a:r>
              <a:rPr lang="sr-Latn-RS" sz="2200" b="1" dirty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svetske proizvodnje</a:t>
            </a:r>
          </a:p>
          <a:p>
            <a:endParaRPr lang="sr-Latn-R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00A8CA-C19E-4373-812A-EEE68215C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19" y="3799536"/>
            <a:ext cx="7097431" cy="2805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3041826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67B3-A962-4588-B58C-B0863639AB31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800" b="1" dirty="0">
                <a:latin typeface="Arial" panose="020B0604020202020204" pitchFamily="34" charset="0"/>
                <a:cs typeface="Arial" panose="020B0604020202020204" pitchFamily="34" charset="0"/>
              </a:rPr>
              <a:t>Voće i povrće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AAA66-85F7-43F6-B988-F242D2D9F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Ključni poljoprivredni proizvodi 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Vrednost proizvodnje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57 milijardi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u 2018.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Oko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14%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celokupne poljoprivredne proizvodnje 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2017. proizvodnja povrća duplo veća od proizvodnje voća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8584E-7C07-49E7-B80D-23DFCDDAE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84" y="4189753"/>
            <a:ext cx="3844031" cy="227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D06C9C-78CB-4F2F-9AB6-2BA4B652C3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874" y="4261281"/>
            <a:ext cx="3542468" cy="2112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174288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19361-0846-4722-8D9E-09263897F4E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Glavni voćarski i povrtarski proizvodi EU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59B6D8-701A-40D3-AC6F-A1515DD62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975" y="2178344"/>
            <a:ext cx="7883371" cy="4222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750900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C0D56-B8EE-4C43-BC7A-DE29AD3F443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400" b="1" dirty="0">
                <a:latin typeface="Arial" panose="020B0604020202020204" pitchFamily="34" charset="0"/>
                <a:cs typeface="Arial" panose="020B0604020202020204" pitchFamily="34" charset="0"/>
              </a:rPr>
              <a:t>Vinogradarska proizvodnja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C3ACE-7F40-4294-9D8B-C6FDE80F4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EU veliki igrač na </a:t>
            </a: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svetskom tržištu vina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65%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globalne proizvodnje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potrošnje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izvoza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Najveći proizvođači </a:t>
            </a:r>
            <a:r>
              <a:rPr lang="sr-Latn-R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Italija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R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Španija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sr-Latn-R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Francuska</a:t>
            </a: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AFD0F3-1163-410B-93F8-E5E9B3C4E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50" y="4356717"/>
            <a:ext cx="6658253" cy="2337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1124931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AD795-F5B7-4C33-B38F-0E3CE636FF46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400" b="1" dirty="0">
                <a:latin typeface="Arial" panose="020B0604020202020204" pitchFamily="34" charset="0"/>
                <a:cs typeface="Arial" panose="020B0604020202020204" pitchFamily="34" charset="0"/>
              </a:rPr>
              <a:t>Stočarska proizvodnja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F6AEE-F384-4633-83A3-8FBBA8FC5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Grana koja opredeljuje razvoj celokupne poljoprivrede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Veliki značaj u ishrani stanovništva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Produkti stočarske proizvodnje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Meso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Jaja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Mleko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Vuna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</a:p>
          <a:p>
            <a:pPr>
              <a:buFont typeface="+mj-lt"/>
              <a:buAutoNum type="arabicParenR"/>
            </a:pPr>
            <a:endParaRPr 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9566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15ECC-B8C7-4166-8562-7BEEAAF33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32660"/>
            <a:ext cx="8596668" cy="11629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sr-Latn-RS" sz="4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Meso – proizvodnja u EU</a:t>
            </a:r>
            <a:b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A5FD4D-1086-4383-ADE1-6528972928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32" y="1788357"/>
            <a:ext cx="7803472" cy="474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049726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1B11B-B02B-4D73-A8FE-85F60C0D3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715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sr-Latn-R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Proizvodnja kravljeg mleka </a:t>
            </a:r>
            <a:br>
              <a:rPr lang="sr-Latn-R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96E5C35-9BA6-4406-A87E-41CF051AAD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816" y="1928643"/>
            <a:ext cx="6688150" cy="4319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7798728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0EF26-4C42-4BAE-95B6-351539E88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715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sz="3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Proizvodnja mleka ostalih životinja</a:t>
            </a:r>
            <a:endParaRPr lang="en-US" sz="3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5731F60-D0A2-4841-9158-5ADDB6A784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385" y="1916097"/>
            <a:ext cx="7119890" cy="4332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396631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8404F-F828-4139-8800-E25BD03F6957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  <a:t>Poljoprivreda i Evropska Unija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AC32D52-0113-40E6-B5EC-114C965F5418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Poljoprivredno zemljište i šume prekrivaju najveći deo teritorije 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Poslovi poljoprivrednika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Proizvodnja prehrambenih i neprehrambenih proizvoda</a:t>
            </a:r>
          </a:p>
          <a:p>
            <a:pPr>
              <a:buFont typeface="+mj-lt"/>
              <a:buAutoNum type="arabicPeriod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Upravljanje dobrima</a:t>
            </a:r>
          </a:p>
          <a:p>
            <a:pPr>
              <a:buFont typeface="+mj-lt"/>
              <a:buAutoNum type="arabicPeriod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Očuvanje prirode i turizma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EU veliki izvoznik i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najveći svetski uvoznik hrane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U EU registrovano preko 12 miliona poljoprivrednika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486643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22D80-BEC8-4193-B6B6-E2A4EE75E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659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Proizvodnja jaja u EU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4FD28B-24E6-4865-B435-CFA77EF7C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4802" y="1930400"/>
            <a:ext cx="7421732" cy="431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449418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8652C-AD8A-4A8B-B6B2-70D54BCC0094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800" b="1" dirty="0"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FDF99-6AF1-4CD8-B347-7B7CB9A12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Pčele izuzetno bitne za poljoprivredu i okruženje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Pčelarstvo doprinosi ruralnom razvoju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EU veliki proizvođač ali i uvoznik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Najrazvijenije u </a:t>
            </a: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Južnoj Evropi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3BF564-565E-47F1-9177-1C9F5AB11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264" y="3844032"/>
            <a:ext cx="3822103" cy="2521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038544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46253-0285-46B2-8F2E-977CFB229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Literatura</a:t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87AA7-EE76-4A16-BE56-6B395577E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https://ec.europa.eu/info/food-farming-fisheries/farming/facts-and-figures/performance-agricultural-policy/agriculture-country/eu-country-factsheets_en?fbclid=IwAR2WLGkc93avMMV7HSEKlRA2-xj7fMssYw4GFAGikX1IF_FaiaPF7smyYiI#documents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https://ec.europa.eu/eurostat/web/products-datasets/-/tag00025?fbclid=IwAR22VpYnyxbK7GHcw600_la0U_1ibQXNRAW7sJkEGlbEWRdH22oTiqyD6-k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https://ec.europa.eu/info/food-farming-fisheries/animals-and-animal-products/animal-products/honey_en?fbclid=IwAR0QQtU0TbYFs9FaQA7ExJRZVkrhBwFChty9usPWVFyh7ZsAWs6VYNJulW0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https://www.compassioninfoodbusiness.com/media/5789260/laying-hens-egg-production-in-the-eu.pdf?fbclid=IwAR2xn_Ey4nLu-PBaCm3Mc5BlkTth5hR07muaYzVdNOnIaM5STMKCl-koNgc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https://ec.europa.eu/eurostat/statistics-explained/index.php/Milk_and_milk_product_statistics?fbclid=IwAR1sHaXn0wgqZ18Jz3CGEWH9aITSWpUo9R5riJfyDWZWxonQuaTkpttofz0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https://ec.europa.eu/eurostat/statistics-explained/index.php?title=Agricultural_production_-_livestock_and_meat&amp;oldid=470510&amp;fbclid=IwAR0bjAthMUYDP9oirVyXzjPRc8GV9O3CTgAaJn03OOJyqGMskZa1F2v2c-s#Meat_production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http://appsso.eurostat.ec.europa.eu/nui/show.do?query=BOOKMARK_DS-905455_QID_-3D0F2EDE_UID_-</a:t>
            </a:r>
            <a:endParaRPr lang="sr-Latn-R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sz="1100" dirty="0"/>
          </a:p>
        </p:txBody>
      </p:sp>
    </p:spTree>
    <p:extLst>
      <p:ext uri="{BB962C8B-B14F-4D97-AF65-F5344CB8AC3E}">
        <p14:creationId xmlns:p14="http://schemas.microsoft.com/office/powerpoint/2010/main" val="3321821137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12247F-3534-4C08-A3C2-FE594EF35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725445"/>
            <a:ext cx="8596668" cy="2166151"/>
          </a:xfrm>
        </p:spPr>
        <p:txBody>
          <a:bodyPr>
            <a:normAutofit/>
          </a:bodyPr>
          <a:lstStyle/>
          <a:p>
            <a:pPr algn="ctr"/>
            <a:r>
              <a:rPr lang="sr-Latn-RS" sz="5400" b="1" u="sng" dirty="0">
                <a:latin typeface="Arial" panose="020B0604020202020204" pitchFamily="34" charset="0"/>
                <a:cs typeface="Arial" panose="020B0604020202020204" pitchFamily="34" charset="0"/>
              </a:rPr>
              <a:t>HVALA NA PAŽNJI!</a:t>
            </a:r>
            <a:endParaRPr lang="en-US" sz="5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0491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4464C-D316-4D37-A48C-E8339003E407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  <a:t>Resursi u poljoprivredi EU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33039-D6B8-4A91-8CAC-8DFA73819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000" u="sng" dirty="0">
                <a:latin typeface="Arial" panose="020B0604020202020204" pitchFamily="34" charset="0"/>
                <a:cs typeface="Arial" panose="020B0604020202020204" pitchFamily="34" charset="0"/>
              </a:rPr>
              <a:t>U poljoprivredne resurse spadaju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Poljoprivredno stanovništvo 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Poljoprivredno zemljište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Poljoprivredna mehanizacija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Broj stoke</a:t>
            </a:r>
          </a:p>
          <a:p>
            <a:pPr marL="457200" indent="-457200">
              <a:buFont typeface="+mj-lt"/>
              <a:buAutoNum type="arabicParenR"/>
            </a:pPr>
            <a:r>
              <a:rPr lang="sr-Latn-R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Voćnjaci i vinogradi</a:t>
            </a:r>
          </a:p>
          <a:p>
            <a:pPr>
              <a:buFont typeface="+mj-lt"/>
              <a:buAutoNum type="arabicParenR"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071420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09074-E890-4C0D-B230-853E95ECA5F1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  <a:t>Poljoprivredno stanovništvo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B48AB-3AC2-477C-8C32-BF26D44DB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Ključni faktor razvoja privrede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Stvaralac materijalnih dobara i potrošač poljoprivredno-prehrambenih proizvoda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Opredeljuje ukupan razvoj poljoprivrede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637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849C4-5C40-4FA2-8BCC-4C234EFD6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685" y="609600"/>
            <a:ext cx="8596668" cy="1320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sr-Latn-R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Udeo poljoprivrednog stanovništva u ukupnom stanovništvu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DD7658-419D-48A9-8CC3-944014C0A8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4785" y="2269264"/>
            <a:ext cx="6542468" cy="366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801771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07B22A4-3BF4-4EE5-837E-43ED8A064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>
                <a:latin typeface="Arial" panose="020B0604020202020204" pitchFamily="34" charset="0"/>
                <a:cs typeface="Arial" panose="020B0604020202020204" pitchFamily="34" charset="0"/>
              </a:rPr>
              <a:t>Udeo zaposlenih u poljoprivredi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EAFE811-1836-4C97-812B-60E8744285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7417" y="1349899"/>
            <a:ext cx="8686585" cy="512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327290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FC2EF-5FAD-425B-B7DF-76237BEB4A19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4000" b="1" dirty="0">
                <a:latin typeface="Arial" panose="020B0604020202020204" pitchFamily="34" charset="0"/>
                <a:cs typeface="Arial" panose="020B0604020202020204" pitchFamily="34" charset="0"/>
              </a:rPr>
              <a:t>Poljoprivredno zemljište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50094-0581-47CE-9490-142AB1EEC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Poljoprivredne površine </a:t>
            </a:r>
            <a:r>
              <a:rPr lang="sr-Latn-RS" sz="2200" b="1" dirty="0">
                <a:latin typeface="Arial" panose="020B0604020202020204" pitchFamily="34" charset="0"/>
                <a:cs typeface="Arial" panose="020B0604020202020204" pitchFamily="34" charset="0"/>
              </a:rPr>
              <a:t>40%</a:t>
            </a: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ukupne površine 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Zemljište predstavlja:</a:t>
            </a:r>
          </a:p>
          <a:p>
            <a:pPr>
              <a:buFont typeface="+mj-lt"/>
              <a:buAutoNum type="arabicPeriod"/>
            </a:pPr>
            <a:r>
              <a:rPr lang="sr-Latn-RS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Sredstvo za rad</a:t>
            </a:r>
          </a:p>
          <a:p>
            <a:pPr>
              <a:buFont typeface="+mj-lt"/>
              <a:buAutoNum type="arabicPeriod"/>
            </a:pPr>
            <a:r>
              <a:rPr lang="sr-Latn-RS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Predmet rada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Svaka zemlja nastoji da ga racionalno koristi</a:t>
            </a:r>
          </a:p>
          <a:p>
            <a:pPr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476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C1942-582B-42F4-965A-48F71291B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2800" b="1" dirty="0">
                <a:latin typeface="Arial" panose="020B0604020202020204" pitchFamily="34" charset="0"/>
                <a:cs typeface="Arial" panose="020B0604020202020204" pitchFamily="34" charset="0"/>
              </a:rPr>
              <a:t>Poljoprivredne površine i struktura korišćenja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C66EBBA-05C0-4343-A9D2-16CE038884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8761" y="1270000"/>
            <a:ext cx="8715241" cy="5140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204445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879</TotalTime>
  <Words>667</Words>
  <Application>Microsoft Office PowerPoint</Application>
  <PresentationFormat>Widescreen</PresentationFormat>
  <Paragraphs>127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Trebuchet MS</vt:lpstr>
      <vt:lpstr>Wingdings</vt:lpstr>
      <vt:lpstr>Wingdings 3</vt:lpstr>
      <vt:lpstr>Facet</vt:lpstr>
      <vt:lpstr>Poljoprivredna proizvodnja u EU</vt:lpstr>
      <vt:lpstr>SADRŽAJ</vt:lpstr>
      <vt:lpstr>Poljoprivreda i Evropska Unija</vt:lpstr>
      <vt:lpstr>Resursi u poljoprivredi EU</vt:lpstr>
      <vt:lpstr>Poljoprivredno stanovništvo</vt:lpstr>
      <vt:lpstr>Udeo poljoprivrednog stanovništva u ukupnom stanovništvu </vt:lpstr>
      <vt:lpstr>Udeo zaposlenih u poljoprivredi </vt:lpstr>
      <vt:lpstr>Poljoprivredno zemljište</vt:lpstr>
      <vt:lpstr>Poljoprivredne površine i struktura korišćenja </vt:lpstr>
      <vt:lpstr>Poljoprivredna mehanizacija</vt:lpstr>
      <vt:lpstr>Proizvodnja i razmena poljoprivredne mehanizacije po evropskim zemljama</vt:lpstr>
      <vt:lpstr>Broj stoke</vt:lpstr>
      <vt:lpstr>Populacija stoke u EU 2010-2019</vt:lpstr>
      <vt:lpstr>Zasadi voćnjaka i vinograda</vt:lpstr>
      <vt:lpstr>Voćnjaci </vt:lpstr>
      <vt:lpstr>PowerPoint Presentation</vt:lpstr>
      <vt:lpstr>Rasprostranjenost najvećih voćarskih kultura</vt:lpstr>
      <vt:lpstr>Vinogradarstvo </vt:lpstr>
      <vt:lpstr>PowerPoint Presentation</vt:lpstr>
      <vt:lpstr>Udeo pojedinih žitarica u ukupnoj proizvodnji</vt:lpstr>
      <vt:lpstr>Proizvodnja žitarica po zemljama EU</vt:lpstr>
      <vt:lpstr>Duvan </vt:lpstr>
      <vt:lpstr>Voće i povrće</vt:lpstr>
      <vt:lpstr>Glavni voćarski i povrtarski proizvodi EU</vt:lpstr>
      <vt:lpstr>Vinogradarska proizvodnja</vt:lpstr>
      <vt:lpstr>Stočarska proizvodnja</vt:lpstr>
      <vt:lpstr>Meso – proizvodnja u EU </vt:lpstr>
      <vt:lpstr>Proizvodnja kravljeg mleka  </vt:lpstr>
      <vt:lpstr>Proizvodnja mleka ostalih životinja</vt:lpstr>
      <vt:lpstr>Proizvodnja jaja u EU</vt:lpstr>
      <vt:lpstr>Med</vt:lpstr>
      <vt:lpstr>Literatura </vt:lpstr>
      <vt:lpstr>HVALA NA PAŽNJI!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Poljoprivredna proizvodnja u EU</dc:title>
  <dc:creator>Bosko</dc:creator>
  <cp:lastModifiedBy>Bosko</cp:lastModifiedBy>
  <cp:revision>58</cp:revision>
  <dcterms:created xsi:type="dcterms:W3CDTF">2021-03-20T11:37:32Z</dcterms:created>
  <dcterms:modified xsi:type="dcterms:W3CDTF">2021-03-21T19:55:53Z</dcterms:modified>
</cp:coreProperties>
</file>