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5" r:id="rId2"/>
    <p:sldId id="275" r:id="rId3"/>
    <p:sldId id="291" r:id="rId4"/>
    <p:sldId id="293" r:id="rId5"/>
    <p:sldId id="278" r:id="rId6"/>
    <p:sldId id="289" r:id="rId7"/>
    <p:sldId id="294" r:id="rId8"/>
    <p:sldId id="295" r:id="rId9"/>
    <p:sldId id="297" r:id="rId10"/>
    <p:sldId id="298" r:id="rId11"/>
    <p:sldId id="299" r:id="rId12"/>
    <p:sldId id="300" r:id="rId13"/>
    <p:sldId id="282" r:id="rId14"/>
    <p:sldId id="301" r:id="rId15"/>
    <p:sldId id="285" r:id="rId16"/>
    <p:sldId id="296" r:id="rId17"/>
    <p:sldId id="290" r:id="rId18"/>
  </p:sldIdLst>
  <p:sldSz cx="1216977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5050"/>
    <a:srgbClr val="EAB2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564" y="-90"/>
      </p:cViewPr>
      <p:guideLst>
        <p:guide orient="horz" pos="2160"/>
        <p:guide pos="3833"/>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2733" y="2130426"/>
            <a:ext cx="10344309"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5466" y="3886200"/>
            <a:ext cx="851884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4788AE-BE3B-49D2-BC28-2DD1D55C1805}" type="datetimeFigureOut">
              <a:rPr lang="en-US" smtClean="0"/>
              <a:pPr/>
              <a:t>4/20/2023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788AE-BE3B-49D2-BC28-2DD1D55C1805}" type="datetimeFigureOut">
              <a:rPr lang="en-US" smtClean="0"/>
              <a:pPr/>
              <a:t>4/20/2023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42988" y="274639"/>
            <a:ext cx="3644595"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09206" y="274639"/>
            <a:ext cx="1073095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788AE-BE3B-49D2-BC28-2DD1D55C1805}" type="datetimeFigureOut">
              <a:rPr lang="en-US" smtClean="0"/>
              <a:pPr/>
              <a:t>4/20/2023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788AE-BE3B-49D2-BC28-2DD1D55C1805}" type="datetimeFigureOut">
              <a:rPr lang="en-US" smtClean="0"/>
              <a:pPr/>
              <a:t>4/20/2023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1328" y="4406901"/>
            <a:ext cx="10344309"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1328" y="2906713"/>
            <a:ext cx="1034430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788AE-BE3B-49D2-BC28-2DD1D55C1805}" type="datetimeFigureOut">
              <a:rPr lang="en-US" smtClean="0"/>
              <a:pPr/>
              <a:t>4/20/2023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9207" y="1600201"/>
            <a:ext cx="718777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199810" y="1600201"/>
            <a:ext cx="718777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4788AE-BE3B-49D2-BC28-2DD1D55C1805}" type="datetimeFigureOut">
              <a:rPr lang="en-US" smtClean="0"/>
              <a:pPr/>
              <a:t>4/20/2023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489" y="274638"/>
            <a:ext cx="10952798"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8489" y="1535113"/>
            <a:ext cx="537709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8489" y="2174875"/>
            <a:ext cx="537709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82077" y="1535113"/>
            <a:ext cx="537921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2077" y="2174875"/>
            <a:ext cx="537921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4788AE-BE3B-49D2-BC28-2DD1D55C1805}" type="datetimeFigureOut">
              <a:rPr lang="en-US" smtClean="0"/>
              <a:pPr/>
              <a:t>4/20/2023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788AE-BE3B-49D2-BC28-2DD1D55C1805}" type="datetimeFigureOut">
              <a:rPr lang="en-US" smtClean="0"/>
              <a:pPr/>
              <a:t>4/20/2023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788AE-BE3B-49D2-BC28-2DD1D55C1805}" type="datetimeFigureOut">
              <a:rPr lang="en-US" smtClean="0"/>
              <a:pPr/>
              <a:t>4/20/2023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489" y="273050"/>
            <a:ext cx="4003772"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58044" y="273051"/>
            <a:ext cx="68032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8489" y="1435101"/>
            <a:ext cx="400377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788AE-BE3B-49D2-BC28-2DD1D55C1805}" type="datetimeFigureOut">
              <a:rPr lang="en-US" smtClean="0"/>
              <a:pPr/>
              <a:t>4/20/2023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5361" y="4800600"/>
            <a:ext cx="730186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5361" y="612775"/>
            <a:ext cx="730186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5361" y="5367338"/>
            <a:ext cx="730186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788AE-BE3B-49D2-BC28-2DD1D55C1805}" type="datetimeFigureOut">
              <a:rPr lang="en-US" smtClean="0"/>
              <a:pPr/>
              <a:t>4/20/2023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712E68-EE9A-4662-9A4B-03C5AF9B9F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489" y="274638"/>
            <a:ext cx="10952798"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8489" y="1600201"/>
            <a:ext cx="10952798"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8489" y="6356351"/>
            <a:ext cx="283961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4788AE-BE3B-49D2-BC28-2DD1D55C1805}" type="datetimeFigureOut">
              <a:rPr lang="en-US" smtClean="0"/>
              <a:pPr/>
              <a:t>4/20/2023</a:t>
            </a:fld>
            <a:endParaRPr lang="en-US"/>
          </a:p>
        </p:txBody>
      </p:sp>
      <p:sp>
        <p:nvSpPr>
          <p:cNvPr id="5" name="Footer Placeholder 4"/>
          <p:cNvSpPr>
            <a:spLocks noGrp="1"/>
          </p:cNvSpPr>
          <p:nvPr>
            <p:ph type="ftr" sz="quarter" idx="3"/>
          </p:nvPr>
        </p:nvSpPr>
        <p:spPr>
          <a:xfrm>
            <a:off x="4158007" y="6356351"/>
            <a:ext cx="385376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21672" y="6356351"/>
            <a:ext cx="28396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712E68-EE9A-4662-9A4B-03C5AF9B9F6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79822" y="4071942"/>
            <a:ext cx="6611103" cy="1143008"/>
          </a:xfrm>
        </p:spPr>
        <p:txBody>
          <a:bodyPr>
            <a:normAutofit/>
          </a:bodyPr>
          <a:lstStyle/>
          <a:p>
            <a:pPr algn="l"/>
            <a:r>
              <a:rPr lang="sr-Latn-RS" b="1" dirty="0" smtClean="0">
                <a:latin typeface="Palatino Linotype" pitchFamily="18" charset="0"/>
              </a:rPr>
              <a:t>Business canvas model</a:t>
            </a:r>
            <a:endParaRPr lang="en-US" dirty="0">
              <a:latin typeface="Palatino Linotype" pitchFamily="18" charset="0"/>
            </a:endParaRPr>
          </a:p>
        </p:txBody>
      </p:sp>
      <p:sp>
        <p:nvSpPr>
          <p:cNvPr id="3" name="Subtitle 2"/>
          <p:cNvSpPr>
            <a:spLocks noGrp="1"/>
          </p:cNvSpPr>
          <p:nvPr>
            <p:ph type="subTitle" idx="1"/>
          </p:nvPr>
        </p:nvSpPr>
        <p:spPr>
          <a:xfrm>
            <a:off x="407962" y="5929330"/>
            <a:ext cx="4096010" cy="614394"/>
          </a:xfrm>
        </p:spPr>
        <p:txBody>
          <a:bodyPr/>
          <a:lstStyle/>
          <a:p>
            <a:pPr algn="l"/>
            <a:r>
              <a:rPr lang="sr-Latn-RS" dirty="0" smtClean="0">
                <a:latin typeface="Palatino Linotype" pitchFamily="18" charset="0"/>
              </a:rPr>
              <a:t>Danilo Đokić</a:t>
            </a:r>
            <a:endParaRPr lang="en-US" dirty="0">
              <a:latin typeface="Palatino Linotype"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RS"/>
          </a:p>
        </p:txBody>
      </p:sp>
      <p:sp>
        <p:nvSpPr>
          <p:cNvPr id="3" name="Content Placeholder 2"/>
          <p:cNvSpPr>
            <a:spLocks noGrp="1"/>
          </p:cNvSpPr>
          <p:nvPr>
            <p:ph idx="1"/>
          </p:nvPr>
        </p:nvSpPr>
        <p:spPr/>
        <p:txBody>
          <a:bodyPr/>
          <a:lstStyle/>
          <a:p>
            <a:endParaRPr lang="sr-Latn-RS"/>
          </a:p>
        </p:txBody>
      </p:sp>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8669" t="10581" r="12119" b="11734"/>
          <a:stretch/>
        </p:blipFill>
        <p:spPr bwMode="auto">
          <a:xfrm>
            <a:off x="2916535" y="692696"/>
            <a:ext cx="1512168" cy="16416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4"/>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8669" t="10581" r="12119" b="11734"/>
          <a:stretch/>
        </p:blipFill>
        <p:spPr bwMode="auto">
          <a:xfrm>
            <a:off x="2916535" y="2924944"/>
            <a:ext cx="1512168" cy="16416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7859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8000"/>
            <a:lum/>
          </a:blip>
          <a:srcRect/>
          <a:stretch>
            <a:fillRect/>
          </a:stretch>
        </a:blipFill>
        <a:effectLst/>
      </p:bgPr>
    </p:bg>
    <p:spTree>
      <p:nvGrpSpPr>
        <p:cNvPr id="1" name=""/>
        <p:cNvGrpSpPr/>
        <p:nvPr/>
      </p:nvGrpSpPr>
      <p:grpSpPr>
        <a:xfrm>
          <a:off x="0" y="0"/>
          <a:ext cx="0" cy="0"/>
          <a:chOff x="0" y="0"/>
          <a:chExt cx="0" cy="0"/>
        </a:xfrm>
      </p:grpSpPr>
      <p:sp>
        <p:nvSpPr>
          <p:cNvPr id="5" name="Content Placeholder 4"/>
          <p:cNvSpPr>
            <a:spLocks noGrp="1"/>
          </p:cNvSpPr>
          <p:nvPr>
            <p:ph idx="1"/>
          </p:nvPr>
        </p:nvSpPr>
        <p:spPr>
          <a:xfrm>
            <a:off x="1692399" y="548680"/>
            <a:ext cx="9433048" cy="5832648"/>
          </a:xfrm>
        </p:spPr>
        <p:txBody>
          <a:bodyPr>
            <a:normAutofit fontScale="62500" lnSpcReduction="20000"/>
          </a:bodyPr>
          <a:lstStyle/>
          <a:p>
            <a:pPr marL="0" indent="0">
              <a:buNone/>
            </a:pPr>
            <a:r>
              <a:rPr lang="vi-VN" b="1" dirty="0">
                <a:latin typeface="Palatino Linotype" pitchFamily="18" charset="0"/>
              </a:rPr>
              <a:t>Aktivnosti</a:t>
            </a:r>
          </a:p>
          <a:p>
            <a:pPr marL="0" indent="0">
              <a:buNone/>
            </a:pPr>
            <a:r>
              <a:rPr lang="vi-VN" dirty="0">
                <a:latin typeface="Palatino Linotype" pitchFamily="18" charset="0"/>
              </a:rPr>
              <a:t>Koje su ključne aktivnosti potrebne da bi biznis funkcionisao?</a:t>
            </a:r>
          </a:p>
          <a:p>
            <a:pPr marL="0" indent="0">
              <a:buNone/>
            </a:pPr>
            <a:r>
              <a:rPr lang="vi-VN" dirty="0">
                <a:latin typeface="Palatino Linotype" pitchFamily="18" charset="0"/>
              </a:rPr>
              <a:t>Šta je neophodno da uradiš?</a:t>
            </a:r>
          </a:p>
          <a:p>
            <a:pPr marL="0" indent="0">
              <a:buNone/>
            </a:pPr>
            <a:r>
              <a:rPr lang="vi-VN" dirty="0">
                <a:latin typeface="Palatino Linotype" pitchFamily="18" charset="0"/>
              </a:rPr>
              <a:t>Kako će ljudi saznati za tebe?</a:t>
            </a:r>
          </a:p>
          <a:p>
            <a:pPr marL="0" indent="0">
              <a:buNone/>
            </a:pPr>
            <a:r>
              <a:rPr lang="vi-VN" dirty="0">
                <a:latin typeface="Palatino Linotype" pitchFamily="18" charset="0"/>
              </a:rPr>
              <a:t>Šta ti je potrebno da bi isporučila proizvod / uslugu</a:t>
            </a:r>
            <a:r>
              <a:rPr lang="vi-VN" dirty="0" smtClean="0">
                <a:latin typeface="Palatino Linotype" pitchFamily="18" charset="0"/>
              </a:rPr>
              <a:t>?</a:t>
            </a:r>
            <a:endParaRPr lang="sr-Latn-RS" dirty="0" smtClean="0">
              <a:latin typeface="Palatino Linotype" pitchFamily="18" charset="0"/>
            </a:endParaRPr>
          </a:p>
          <a:p>
            <a:pPr marL="0" indent="0">
              <a:buNone/>
            </a:pPr>
            <a:endParaRPr lang="sr-Latn-RS" dirty="0">
              <a:latin typeface="Palatino Linotype" pitchFamily="18" charset="0"/>
            </a:endParaRPr>
          </a:p>
          <a:p>
            <a:pPr marL="0" indent="0">
              <a:buNone/>
            </a:pPr>
            <a:r>
              <a:rPr lang="vi-VN" b="1" dirty="0">
                <a:latin typeface="Palatino Linotype" pitchFamily="18" charset="0"/>
              </a:rPr>
              <a:t>Resursi</a:t>
            </a:r>
          </a:p>
          <a:p>
            <a:pPr marL="0" indent="0">
              <a:buNone/>
            </a:pPr>
            <a:r>
              <a:rPr lang="vi-VN" dirty="0">
                <a:latin typeface="Palatino Linotype" pitchFamily="18" charset="0"/>
              </a:rPr>
              <a:t>Koji su ključni resursi potrebni?</a:t>
            </a:r>
          </a:p>
          <a:p>
            <a:pPr marL="0" indent="0">
              <a:buNone/>
            </a:pPr>
            <a:r>
              <a:rPr lang="vi-VN" dirty="0">
                <a:latin typeface="Palatino Linotype" pitchFamily="18" charset="0"/>
              </a:rPr>
              <a:t>Šta od resursa već imaš, šta ti nedostaje?</a:t>
            </a:r>
          </a:p>
          <a:p>
            <a:pPr marL="0" indent="0">
              <a:buNone/>
            </a:pPr>
            <a:r>
              <a:rPr lang="vi-VN" dirty="0">
                <a:latin typeface="Palatino Linotype" pitchFamily="18" charset="0"/>
              </a:rPr>
              <a:t>Šta je potrebno da bi se realizovale navedene aktivnosti?</a:t>
            </a:r>
          </a:p>
          <a:p>
            <a:pPr marL="0" indent="0">
              <a:buNone/>
            </a:pPr>
            <a:r>
              <a:rPr lang="vi-VN" dirty="0">
                <a:latin typeface="Palatino Linotype" pitchFamily="18" charset="0"/>
              </a:rPr>
              <a:t>Šta je potrebno da bi isporučili proizvod/uslugu?</a:t>
            </a:r>
          </a:p>
          <a:p>
            <a:pPr marL="0" indent="0">
              <a:buNone/>
            </a:pPr>
            <a:r>
              <a:rPr lang="vi-VN" dirty="0">
                <a:latin typeface="Palatino Linotype" pitchFamily="18" charset="0"/>
              </a:rPr>
              <a:t>Koji resursi su potrebni za dalji razvoj</a:t>
            </a:r>
            <a:r>
              <a:rPr lang="vi-VN" dirty="0" smtClean="0">
                <a:latin typeface="Palatino Linotype" pitchFamily="18" charset="0"/>
              </a:rPr>
              <a:t>?</a:t>
            </a:r>
            <a:endParaRPr lang="sr-Latn-RS" dirty="0" smtClean="0">
              <a:latin typeface="Palatino Linotype" pitchFamily="18" charset="0"/>
            </a:endParaRPr>
          </a:p>
          <a:p>
            <a:pPr marL="0" indent="0">
              <a:buNone/>
            </a:pPr>
            <a:endParaRPr lang="vi-VN" dirty="0">
              <a:latin typeface="Palatino Linotype" pitchFamily="18" charset="0"/>
            </a:endParaRPr>
          </a:p>
          <a:p>
            <a:pPr marL="0" indent="0">
              <a:buNone/>
            </a:pPr>
            <a:r>
              <a:rPr lang="vi-VN" b="1" dirty="0">
                <a:latin typeface="Palatino Linotype" pitchFamily="18" charset="0"/>
              </a:rPr>
              <a:t>Resursi mogu biti: ljudi, prostor, oprema, novac, znanje, licenca, sertifikati, veštine, kontakti, stručnjaci, dozvole, platforma. Resurse možemo posedovati, iznajmljivati, deliti sa partnerima. Resursi su nam potrebni kako bi napravili i isporučili proizvod ili uslugu. Pogledaj kojoj ciljnoj grupi se obraćaš, prođi kroz kanale prodaje i promocije i upiši sve što je potrebno</a:t>
            </a:r>
            <a:endParaRPr lang="sr-Latn-RS" b="1" dirty="0">
              <a:latin typeface="Palatino Linotype" pitchFamily="18" charset="0"/>
            </a:endParaRPr>
          </a:p>
          <a:p>
            <a:pPr marL="0" indent="0">
              <a:buNone/>
            </a:pPr>
            <a:endParaRPr lang="vi-VN" dirty="0">
              <a:latin typeface="Palatino Linotype" pitchFamily="18" charset="0"/>
            </a:endParaRPr>
          </a:p>
          <a:p>
            <a:pPr marL="0" indent="0">
              <a:buNone/>
            </a:pPr>
            <a:endParaRPr lang="sr-Latn-RS" dirty="0">
              <a:latin typeface="Palatino Linotype" pitchFamily="18" charset="0"/>
            </a:endParaRPr>
          </a:p>
        </p:txBody>
      </p:sp>
    </p:spTree>
    <p:extLst>
      <p:ext uri="{BB962C8B-B14F-4D97-AF65-F5344CB8AC3E}">
        <p14:creationId xmlns:p14="http://schemas.microsoft.com/office/powerpoint/2010/main" xmlns="" val="24033604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RS"/>
          </a:p>
        </p:txBody>
      </p:sp>
      <p:sp>
        <p:nvSpPr>
          <p:cNvPr id="3" name="Content Placeholder 2"/>
          <p:cNvSpPr>
            <a:spLocks noGrp="1"/>
          </p:cNvSpPr>
          <p:nvPr>
            <p:ph idx="1"/>
          </p:nvPr>
        </p:nvSpPr>
        <p:spPr/>
        <p:txBody>
          <a:bodyPr/>
          <a:lstStyle/>
          <a:p>
            <a:endParaRPr lang="sr-Latn-RS"/>
          </a:p>
        </p:txBody>
      </p:sp>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8669" t="10581" r="12119" b="11734"/>
          <a:stretch/>
        </p:blipFill>
        <p:spPr bwMode="auto">
          <a:xfrm>
            <a:off x="468263" y="2492896"/>
            <a:ext cx="1512168" cy="16416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24569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200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4407" y="476672"/>
            <a:ext cx="9073008" cy="6120680"/>
          </a:xfrm>
        </p:spPr>
        <p:txBody>
          <a:bodyPr>
            <a:normAutofit fontScale="77500" lnSpcReduction="20000"/>
          </a:bodyPr>
          <a:lstStyle/>
          <a:p>
            <a:pPr marL="0" indent="0">
              <a:buNone/>
            </a:pPr>
            <a:r>
              <a:rPr lang="vi-VN" b="1" dirty="0"/>
              <a:t>Partneri</a:t>
            </a:r>
          </a:p>
          <a:p>
            <a:pPr marL="0" indent="0">
              <a:buNone/>
            </a:pPr>
            <a:r>
              <a:rPr lang="vi-VN" dirty="0"/>
              <a:t>Ko može da ti pomogne u daljem razvoju?</a:t>
            </a:r>
          </a:p>
          <a:p>
            <a:pPr marL="0" indent="0">
              <a:buNone/>
            </a:pPr>
            <a:r>
              <a:rPr lang="vi-VN" dirty="0"/>
              <a:t>Sa kim možeš da se udružiš?</a:t>
            </a:r>
          </a:p>
          <a:p>
            <a:pPr marL="0" indent="0">
              <a:buNone/>
            </a:pPr>
            <a:r>
              <a:rPr lang="vi-VN" dirty="0"/>
              <a:t>Koji dobavljači ili korisnici mogu biti tvoji ambasadori?</a:t>
            </a:r>
          </a:p>
          <a:p>
            <a:pPr marL="0" indent="0">
              <a:buNone/>
            </a:pPr>
            <a:r>
              <a:rPr lang="vi-VN" dirty="0"/>
              <a:t>Koga poznaješ i ko ti može pomoći?</a:t>
            </a:r>
          </a:p>
          <a:p>
            <a:pPr marL="0" indent="0">
              <a:buNone/>
            </a:pPr>
            <a:r>
              <a:rPr lang="vi-VN" dirty="0"/>
              <a:t>Ko ti je neophodan partner?</a:t>
            </a:r>
          </a:p>
          <a:p>
            <a:pPr marL="0" indent="0">
              <a:buNone/>
            </a:pPr>
            <a:r>
              <a:rPr lang="vi-VN" dirty="0"/>
              <a:t>Sa kim bi volela da sarađuješ?</a:t>
            </a:r>
          </a:p>
          <a:p>
            <a:pPr marL="0" indent="0">
              <a:buNone/>
            </a:pPr>
            <a:endParaRPr lang="sr-Latn-RS" dirty="0" smtClean="0"/>
          </a:p>
          <a:p>
            <a:pPr marL="0" indent="0">
              <a:buNone/>
            </a:pPr>
            <a:endParaRPr lang="sr-Latn-RS" dirty="0"/>
          </a:p>
          <a:p>
            <a:pPr marL="0" indent="0">
              <a:buNone/>
            </a:pPr>
            <a:r>
              <a:rPr lang="vi-VN" dirty="0" smtClean="0"/>
              <a:t>Partnerstvo </a:t>
            </a:r>
            <a:r>
              <a:rPr lang="vi-VN" dirty="0"/>
              <a:t>može biti značajan korak na putu pokretanja i razvoja biznisa. Partneri mogu biti investitori, dobavljači, saradnici, pojedinci, organizacije ili kompanije</a:t>
            </a:r>
            <a:r>
              <a:rPr lang="vi-VN" dirty="0" smtClean="0"/>
              <a:t>.</a:t>
            </a:r>
            <a:endParaRPr lang="sr-Latn-RS" dirty="0" smtClean="0"/>
          </a:p>
          <a:p>
            <a:pPr marL="0" indent="0">
              <a:buNone/>
            </a:pPr>
            <a:endParaRPr lang="sr-Latn-RS" dirty="0"/>
          </a:p>
          <a:p>
            <a:pPr marL="0" indent="0">
              <a:buNone/>
            </a:pPr>
            <a:r>
              <a:rPr lang="vi-VN" dirty="0" smtClean="0"/>
              <a:t>Udruživanjem </a:t>
            </a:r>
            <a:r>
              <a:rPr lang="vi-VN" dirty="0"/>
              <a:t>i saradnjom mi smanjujemo rizik, delimo i štedimo resurse, dolazimo do većeg broja kupaca, razmenjujemo informacije, rastemo brže, optimizujemo biznis model.</a:t>
            </a:r>
          </a:p>
          <a:p>
            <a:pPr marL="0" indent="0">
              <a:buNone/>
            </a:pPr>
            <a:endParaRPr lang="vi-VN" dirty="0"/>
          </a:p>
        </p:txBody>
      </p:sp>
    </p:spTree>
    <p:extLst>
      <p:ext uri="{BB962C8B-B14F-4D97-AF65-F5344CB8AC3E}">
        <p14:creationId xmlns:p14="http://schemas.microsoft.com/office/powerpoint/2010/main" xmlns="" val="30819204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RS"/>
          </a:p>
        </p:txBody>
      </p:sp>
      <p:sp>
        <p:nvSpPr>
          <p:cNvPr id="3" name="Content Placeholder 2"/>
          <p:cNvSpPr>
            <a:spLocks noGrp="1"/>
          </p:cNvSpPr>
          <p:nvPr>
            <p:ph idx="1"/>
          </p:nvPr>
        </p:nvSpPr>
        <p:spPr/>
        <p:txBody>
          <a:bodyPr/>
          <a:lstStyle/>
          <a:p>
            <a:endParaRPr lang="sr-Latn-RS"/>
          </a:p>
        </p:txBody>
      </p:sp>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8669" t="10581" r="12119" b="11734"/>
          <a:stretch/>
        </p:blipFill>
        <p:spPr bwMode="auto">
          <a:xfrm>
            <a:off x="2565435" y="4869160"/>
            <a:ext cx="1512168" cy="16416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4"/>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8669" t="10581" r="12119" b="11734"/>
          <a:stretch/>
        </p:blipFill>
        <p:spPr bwMode="auto">
          <a:xfrm>
            <a:off x="8245127" y="4869160"/>
            <a:ext cx="1512168" cy="16416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24199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600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8423" y="260648"/>
            <a:ext cx="9361040" cy="6840760"/>
          </a:xfrm>
        </p:spPr>
        <p:txBody>
          <a:bodyPr>
            <a:noAutofit/>
          </a:bodyPr>
          <a:lstStyle/>
          <a:p>
            <a:pPr marL="0" indent="0">
              <a:buNone/>
            </a:pPr>
            <a:r>
              <a:rPr lang="sr-Latn-RS" sz="1800" b="1" dirty="0">
                <a:latin typeface="Palatino Linotype" pitchFamily="18" charset="0"/>
              </a:rPr>
              <a:t>Rashodi/troškovi</a:t>
            </a:r>
          </a:p>
          <a:p>
            <a:pPr marL="0" indent="0">
              <a:buNone/>
            </a:pPr>
            <a:r>
              <a:rPr lang="sr-Latn-RS" sz="1800" dirty="0">
                <a:latin typeface="Palatino Linotype" pitchFamily="18" charset="0"/>
              </a:rPr>
              <a:t>Koje sve troškove imaš?</a:t>
            </a:r>
          </a:p>
          <a:p>
            <a:pPr marL="0" indent="0">
              <a:buNone/>
            </a:pPr>
            <a:r>
              <a:rPr lang="sr-Latn-RS" sz="1800" dirty="0">
                <a:latin typeface="Palatino Linotype" pitchFamily="18" charset="0"/>
              </a:rPr>
              <a:t>Koji su fiksni i varijabilni troškovi na mesečnom nivou?</a:t>
            </a:r>
          </a:p>
          <a:p>
            <a:pPr marL="0" indent="0">
              <a:buNone/>
            </a:pPr>
            <a:r>
              <a:rPr lang="sr-Latn-RS" sz="1800" dirty="0">
                <a:latin typeface="Palatino Linotype" pitchFamily="18" charset="0"/>
              </a:rPr>
              <a:t>Koliko koštaju navedeni resursi, aktivnosti, kanali?</a:t>
            </a:r>
          </a:p>
          <a:p>
            <a:pPr marL="0" indent="0">
              <a:buNone/>
            </a:pPr>
            <a:r>
              <a:rPr lang="sr-Latn-RS" sz="1800" dirty="0">
                <a:latin typeface="Palatino Linotype" pitchFamily="18" charset="0"/>
              </a:rPr>
              <a:t>Koji su inicijalni troškovi za pokretanje posla?</a:t>
            </a:r>
          </a:p>
          <a:p>
            <a:pPr marL="0" indent="0">
              <a:buNone/>
            </a:pPr>
            <a:r>
              <a:rPr lang="sr-Latn-RS" sz="1800" dirty="0">
                <a:latin typeface="Palatino Linotype" pitchFamily="18" charset="0"/>
              </a:rPr>
              <a:t>Gde je prelomna tačka poslovanja</a:t>
            </a:r>
            <a:r>
              <a:rPr lang="sr-Latn-RS" sz="1800" dirty="0" smtClean="0">
                <a:latin typeface="Palatino Linotype" pitchFamily="18" charset="0"/>
              </a:rPr>
              <a:t>?</a:t>
            </a:r>
          </a:p>
          <a:p>
            <a:pPr marL="0" indent="0">
              <a:buNone/>
            </a:pPr>
            <a:endParaRPr lang="sr-Latn-RS" sz="1800" dirty="0">
              <a:latin typeface="Palatino Linotype" pitchFamily="18" charset="0"/>
            </a:endParaRPr>
          </a:p>
          <a:p>
            <a:pPr marL="0" indent="0">
              <a:buNone/>
            </a:pPr>
            <a:r>
              <a:rPr lang="sr-Latn-RS" sz="1800" b="1" dirty="0">
                <a:latin typeface="Palatino Linotype" pitchFamily="18" charset="0"/>
              </a:rPr>
              <a:t>Prihodi</a:t>
            </a:r>
          </a:p>
          <a:p>
            <a:pPr marL="0" indent="0">
              <a:buNone/>
            </a:pPr>
            <a:r>
              <a:rPr lang="sr-Latn-RS" sz="1800" dirty="0">
                <a:latin typeface="Palatino Linotype" pitchFamily="18" charset="0"/>
              </a:rPr>
              <a:t>Na koji način ostvaruješ profit? Koliko naplaćuješ za svoj proizvod ili uslugu?</a:t>
            </a:r>
          </a:p>
          <a:p>
            <a:pPr marL="0" indent="0">
              <a:buNone/>
            </a:pPr>
            <a:r>
              <a:rPr lang="sr-Latn-RS" sz="1800" dirty="0">
                <a:latin typeface="Palatino Linotype" pitchFamily="18" charset="0"/>
              </a:rPr>
              <a:t>Koliko su kupci spremni da plate? Na koji način plaćaju? Da li postoji lakši način?</a:t>
            </a:r>
          </a:p>
          <a:p>
            <a:pPr marL="0" indent="0">
              <a:buNone/>
            </a:pPr>
            <a:r>
              <a:rPr lang="sr-Latn-RS" sz="1800" dirty="0">
                <a:latin typeface="Palatino Linotype" pitchFamily="18" charset="0"/>
              </a:rPr>
              <a:t>Kako formiraš cene (prema troškovima, konkurenciji, klijentima)?</a:t>
            </a:r>
          </a:p>
          <a:p>
            <a:pPr marL="0" indent="0">
              <a:buNone/>
            </a:pPr>
            <a:r>
              <a:rPr lang="sr-Latn-RS" sz="1800" dirty="0">
                <a:latin typeface="Palatino Linotype" pitchFamily="18" charset="0"/>
              </a:rPr>
              <a:t>Da li imaš fiksne cene, pakete usluga, popuste, loyalty program, preporuke?</a:t>
            </a:r>
          </a:p>
          <a:p>
            <a:pPr marL="0" indent="0">
              <a:buNone/>
            </a:pPr>
            <a:r>
              <a:rPr lang="sr-Latn-RS" sz="1800" dirty="0">
                <a:latin typeface="Palatino Linotype" pitchFamily="18" charset="0"/>
              </a:rPr>
              <a:t>Da li naplaćuješ jednokratno ili višekratno?</a:t>
            </a:r>
          </a:p>
          <a:p>
            <a:pPr marL="0" indent="0">
              <a:buNone/>
            </a:pPr>
            <a:r>
              <a:rPr lang="sr-Latn-RS" sz="1800" dirty="0">
                <a:latin typeface="Palatino Linotype" pitchFamily="18" charset="0"/>
              </a:rPr>
              <a:t>Koja je prelomna tačka biznisa?</a:t>
            </a:r>
          </a:p>
          <a:p>
            <a:pPr marL="0" indent="0">
              <a:buNone/>
            </a:pPr>
            <a:r>
              <a:rPr lang="sr-Latn-RS" sz="1800" dirty="0">
                <a:latin typeface="Palatino Linotype" pitchFamily="18" charset="0"/>
              </a:rPr>
              <a:t>Koliki treba da budu prihodi da pokriju troškove?</a:t>
            </a:r>
          </a:p>
          <a:p>
            <a:pPr marL="0" indent="0">
              <a:buNone/>
            </a:pPr>
            <a:r>
              <a:rPr lang="sr-Latn-RS" sz="1800" dirty="0">
                <a:latin typeface="Palatino Linotype" pitchFamily="18" charset="0"/>
              </a:rPr>
              <a:t>Koji proizvod ili usluga su najtraženiji?</a:t>
            </a:r>
          </a:p>
          <a:p>
            <a:pPr marL="0" indent="0">
              <a:buNone/>
            </a:pPr>
            <a:r>
              <a:rPr lang="sr-Latn-RS" sz="1800" dirty="0">
                <a:latin typeface="Palatino Linotype" pitchFamily="18" charset="0"/>
              </a:rPr>
              <a:t>Koji je procenat učešća svakog proizvoda/usluge u ukupnim prihodima?</a:t>
            </a:r>
          </a:p>
          <a:p>
            <a:pPr marL="0" indent="0">
              <a:buNone/>
            </a:pPr>
            <a:r>
              <a:rPr lang="sr-Latn-RS" sz="1800" dirty="0">
                <a:latin typeface="Palatino Linotype" pitchFamily="18" charset="0"/>
              </a:rPr>
              <a:t>Koji je procenat učešća svakog kanala prodaje u ukupnim prihodima?</a:t>
            </a:r>
          </a:p>
          <a:p>
            <a:pPr marL="0" indent="0">
              <a:buNone/>
            </a:pPr>
            <a:endParaRPr lang="sr-Latn-RS" sz="1800" dirty="0" smtClean="0">
              <a:latin typeface="Palatino Linotype" pitchFamily="18" charset="0"/>
            </a:endParaRPr>
          </a:p>
          <a:p>
            <a:pPr marL="0" indent="0">
              <a:buNone/>
            </a:pPr>
            <a:endParaRPr lang="sr-Latn-RS" sz="1800" dirty="0">
              <a:latin typeface="Palatino Linotype" pitchFamily="18" charset="0"/>
            </a:endParaRPr>
          </a:p>
          <a:p>
            <a:pPr marL="0" indent="0">
              <a:buNone/>
            </a:pPr>
            <a:endParaRPr lang="sr-Latn-RS" sz="1800" dirty="0">
              <a:latin typeface="Palatino Linotype" pitchFamily="18" charset="0"/>
            </a:endParaRPr>
          </a:p>
        </p:txBody>
      </p:sp>
    </p:spTree>
    <p:extLst>
      <p:ext uri="{BB962C8B-B14F-4D97-AF65-F5344CB8AC3E}">
        <p14:creationId xmlns:p14="http://schemas.microsoft.com/office/powerpoint/2010/main" xmlns="" val="20351875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6335" y="692696"/>
            <a:ext cx="10372942" cy="5328592"/>
          </a:xfrm>
        </p:spPr>
        <p:txBody>
          <a:bodyPr>
            <a:noAutofit/>
          </a:bodyPr>
          <a:lstStyle/>
          <a:p>
            <a:pPr marL="0" indent="0">
              <a:buNone/>
            </a:pPr>
            <a:r>
              <a:rPr lang="sr-Latn-RS" sz="2000" b="1" dirty="0">
                <a:latin typeface="Palatino Linotype" pitchFamily="18" charset="0"/>
              </a:rPr>
              <a:t>Na osnovu ovog metoda, kreirajte potencijalni poslovni model u HoReCa sektoru u vašem regionu odgovarajući na sledeća pitanja</a:t>
            </a:r>
            <a:r>
              <a:rPr lang="sr-Latn-RS" sz="2000" b="1" dirty="0" smtClean="0">
                <a:latin typeface="Palatino Linotype" pitchFamily="18" charset="0"/>
              </a:rPr>
              <a:t>.</a:t>
            </a:r>
          </a:p>
          <a:p>
            <a:pPr marL="0" indent="0">
              <a:buNone/>
            </a:pPr>
            <a:endParaRPr lang="sr-Latn-RS" sz="2000" b="1" dirty="0">
              <a:latin typeface="Palatino Linotype" pitchFamily="18" charset="0"/>
            </a:endParaRPr>
          </a:p>
          <a:p>
            <a:pPr marL="0" indent="0">
              <a:buNone/>
            </a:pPr>
            <a:r>
              <a:rPr lang="sr-Latn-RS" sz="2000" b="1" dirty="0" smtClean="0">
                <a:latin typeface="Palatino Linotype" pitchFamily="18" charset="0"/>
              </a:rPr>
              <a:t>Ko </a:t>
            </a:r>
            <a:r>
              <a:rPr lang="sr-Latn-RS" sz="2000" b="1" dirty="0">
                <a:latin typeface="Palatino Linotype" pitchFamily="18" charset="0"/>
              </a:rPr>
              <a:t>su kupci? Ko je ciljna grupa?</a:t>
            </a:r>
          </a:p>
          <a:p>
            <a:pPr marL="0" indent="0">
              <a:buNone/>
            </a:pPr>
            <a:r>
              <a:rPr lang="sr-Latn-RS" sz="2000" b="1" dirty="0" smtClean="0">
                <a:latin typeface="Palatino Linotype" pitchFamily="18" charset="0"/>
              </a:rPr>
              <a:t>Koju </a:t>
            </a:r>
            <a:r>
              <a:rPr lang="sr-Latn-RS" sz="2000" b="1" dirty="0">
                <a:latin typeface="Palatino Linotype" pitchFamily="18" charset="0"/>
              </a:rPr>
              <a:t>vrednost </a:t>
            </a:r>
            <a:r>
              <a:rPr lang="sr-Latn-RS" sz="2000" b="1" dirty="0" smtClean="0">
                <a:latin typeface="Palatino Linotype" pitchFamily="18" charset="0"/>
              </a:rPr>
              <a:t>donosite? </a:t>
            </a:r>
            <a:r>
              <a:rPr lang="sr-Latn-RS" sz="2000" b="1" dirty="0">
                <a:latin typeface="Palatino Linotype" pitchFamily="18" charset="0"/>
              </a:rPr>
              <a:t>Koji problem </a:t>
            </a:r>
            <a:r>
              <a:rPr lang="sr-Latn-RS" sz="2000" b="1" dirty="0" smtClean="0">
                <a:latin typeface="Palatino Linotype" pitchFamily="18" charset="0"/>
              </a:rPr>
              <a:t>rešavate? </a:t>
            </a:r>
            <a:r>
              <a:rPr lang="sr-Latn-RS" sz="2000" b="1" dirty="0">
                <a:latin typeface="Palatino Linotype" pitchFamily="18" charset="0"/>
              </a:rPr>
              <a:t>Ko su kupci koji vam najviše veruju?</a:t>
            </a:r>
          </a:p>
          <a:p>
            <a:pPr marL="0" indent="0">
              <a:buNone/>
            </a:pPr>
            <a:r>
              <a:rPr lang="sr-Latn-RS" sz="2000" b="1" dirty="0" smtClean="0">
                <a:latin typeface="Palatino Linotype" pitchFamily="18" charset="0"/>
              </a:rPr>
              <a:t>Koji </a:t>
            </a:r>
            <a:r>
              <a:rPr lang="sr-Latn-RS" sz="2000" b="1" dirty="0">
                <a:latin typeface="Palatino Linotype" pitchFamily="18" charset="0"/>
              </a:rPr>
              <a:t>se kanal distribucije pokazao kao najefikasniji?</a:t>
            </a:r>
          </a:p>
          <a:p>
            <a:pPr marL="0" indent="0">
              <a:buNone/>
            </a:pPr>
            <a:r>
              <a:rPr lang="sr-Latn-RS" sz="2000" b="1" dirty="0" smtClean="0">
                <a:latin typeface="Palatino Linotype" pitchFamily="18" charset="0"/>
              </a:rPr>
              <a:t>Na </a:t>
            </a:r>
            <a:r>
              <a:rPr lang="sr-Latn-RS" sz="2000" b="1" dirty="0">
                <a:latin typeface="Palatino Linotype" pitchFamily="18" charset="0"/>
              </a:rPr>
              <a:t>koji način planirate da uspostavite vezu sa vašim kupcima?</a:t>
            </a:r>
          </a:p>
          <a:p>
            <a:pPr marL="0" indent="0">
              <a:buNone/>
            </a:pPr>
            <a:r>
              <a:rPr lang="sr-Latn-RS" sz="2000" b="1" dirty="0" smtClean="0">
                <a:latin typeface="Palatino Linotype" pitchFamily="18" charset="0"/>
              </a:rPr>
              <a:t>Koji </a:t>
            </a:r>
            <a:r>
              <a:rPr lang="sr-Latn-RS" sz="2000" b="1" dirty="0">
                <a:latin typeface="Palatino Linotype" pitchFamily="18" charset="0"/>
              </a:rPr>
              <a:t>su ključni resursi?</a:t>
            </a:r>
          </a:p>
          <a:p>
            <a:pPr marL="0" indent="0">
              <a:buNone/>
            </a:pPr>
            <a:r>
              <a:rPr lang="sr-Latn-RS" sz="2000" b="1" dirty="0" smtClean="0">
                <a:latin typeface="Palatino Linotype" pitchFamily="18" charset="0"/>
              </a:rPr>
              <a:t>Koje </a:t>
            </a:r>
            <a:r>
              <a:rPr lang="sr-Latn-RS" sz="2000" b="1" dirty="0">
                <a:latin typeface="Palatino Linotype" pitchFamily="18" charset="0"/>
              </a:rPr>
              <a:t>su ključne aktivnosti?</a:t>
            </a:r>
          </a:p>
          <a:p>
            <a:pPr marL="0" indent="0">
              <a:buNone/>
            </a:pPr>
            <a:r>
              <a:rPr lang="sr-Latn-RS" sz="2000" b="1" dirty="0" smtClean="0">
                <a:latin typeface="Palatino Linotype" pitchFamily="18" charset="0"/>
              </a:rPr>
              <a:t>Ko </a:t>
            </a:r>
            <a:r>
              <a:rPr lang="sr-Latn-RS" sz="2000" b="1" dirty="0">
                <a:latin typeface="Palatino Linotype" pitchFamily="18" charset="0"/>
              </a:rPr>
              <a:t>su ključni partneri?</a:t>
            </a:r>
          </a:p>
          <a:p>
            <a:pPr marL="0" indent="0">
              <a:buNone/>
            </a:pPr>
            <a:r>
              <a:rPr lang="sr-Latn-RS" sz="2000" b="1" dirty="0" smtClean="0">
                <a:latin typeface="Palatino Linotype" pitchFamily="18" charset="0"/>
              </a:rPr>
              <a:t>Kako </a:t>
            </a:r>
            <a:r>
              <a:rPr lang="sr-Latn-RS" sz="2000" b="1" dirty="0">
                <a:latin typeface="Palatino Linotype" pitchFamily="18" charset="0"/>
              </a:rPr>
              <a:t>ostvarujete prihode? Koji su troškovi kritični?</a:t>
            </a:r>
          </a:p>
          <a:p>
            <a:pPr marL="0" indent="0">
              <a:buNone/>
            </a:pPr>
            <a:endParaRPr lang="sr-Latn-RS" sz="2000" b="1" dirty="0">
              <a:latin typeface="Palatino Linotype" pitchFamily="18" charset="0"/>
            </a:endParaRPr>
          </a:p>
        </p:txBody>
      </p:sp>
    </p:spTree>
    <p:extLst>
      <p:ext uri="{BB962C8B-B14F-4D97-AF65-F5344CB8AC3E}">
        <p14:creationId xmlns:p14="http://schemas.microsoft.com/office/powerpoint/2010/main" xmlns="" val="15155266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RS"/>
          </a:p>
        </p:txBody>
      </p:sp>
      <p:sp>
        <p:nvSpPr>
          <p:cNvPr id="3" name="Content Placeholder 2"/>
          <p:cNvSpPr>
            <a:spLocks noGrp="1"/>
          </p:cNvSpPr>
          <p:nvPr>
            <p:ph idx="1"/>
          </p:nvPr>
        </p:nvSpPr>
        <p:spPr/>
        <p:txBody>
          <a:bodyPr/>
          <a:lstStyle/>
          <a:p>
            <a:endParaRPr lang="sr-Latn-RS" dirty="0"/>
          </a:p>
        </p:txBody>
      </p:sp>
    </p:spTree>
    <p:extLst>
      <p:ext uri="{BB962C8B-B14F-4D97-AF65-F5344CB8AC3E}">
        <p14:creationId xmlns:p14="http://schemas.microsoft.com/office/powerpoint/2010/main" xmlns="" val="1016405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489" y="274638"/>
            <a:ext cx="6412502" cy="1143000"/>
          </a:xfrm>
        </p:spPr>
        <p:txBody>
          <a:bodyPr/>
          <a:lstStyle/>
          <a:p>
            <a:r>
              <a:rPr lang="sr-Latn-RS" b="1" dirty="0">
                <a:latin typeface="Palatino Linotype" pitchFamily="18" charset="0"/>
              </a:rPr>
              <a:t>Business </a:t>
            </a:r>
            <a:r>
              <a:rPr lang="sr-Latn-RS" b="1" dirty="0" smtClean="0">
                <a:latin typeface="Palatino Linotype" pitchFamily="18" charset="0"/>
              </a:rPr>
              <a:t>canvas model</a:t>
            </a:r>
            <a:endParaRPr lang="en-US" b="1" dirty="0">
              <a:latin typeface="Palatino Linotype" pitchFamily="18" charset="0"/>
            </a:endParaRPr>
          </a:p>
        </p:txBody>
      </p:sp>
      <p:sp>
        <p:nvSpPr>
          <p:cNvPr id="3" name="Content Placeholder 2"/>
          <p:cNvSpPr>
            <a:spLocks noGrp="1"/>
          </p:cNvSpPr>
          <p:nvPr>
            <p:ph idx="1"/>
          </p:nvPr>
        </p:nvSpPr>
        <p:spPr>
          <a:xfrm>
            <a:off x="608489" y="1600201"/>
            <a:ext cx="6052462" cy="4525963"/>
          </a:xfrm>
        </p:spPr>
        <p:txBody>
          <a:bodyPr>
            <a:normAutofit fontScale="77500" lnSpcReduction="20000"/>
          </a:bodyPr>
          <a:lstStyle/>
          <a:p>
            <a:r>
              <a:rPr lang="sr-Latn-RS" dirty="0">
                <a:latin typeface="Palatino Linotype" pitchFamily="18" charset="0"/>
              </a:rPr>
              <a:t>Business canvas je kao slagalica gde desni deo predstavlja </a:t>
            </a:r>
            <a:r>
              <a:rPr lang="sr-Latn-RS" b="1" dirty="0">
                <a:latin typeface="Palatino Linotype" pitchFamily="18" charset="0"/>
              </a:rPr>
              <a:t>emotivni deo </a:t>
            </a:r>
            <a:r>
              <a:rPr lang="sr-Latn-RS" b="1" dirty="0" smtClean="0">
                <a:latin typeface="Palatino Linotype" pitchFamily="18" charset="0"/>
              </a:rPr>
              <a:t>biznisa </a:t>
            </a:r>
            <a:r>
              <a:rPr lang="sr-Latn-RS" dirty="0" smtClean="0">
                <a:latin typeface="Palatino Linotype" pitchFamily="18" charset="0"/>
              </a:rPr>
              <a:t>– kreiranje vrednosti.</a:t>
            </a:r>
          </a:p>
          <a:p>
            <a:endParaRPr lang="sr-Latn-RS" dirty="0" smtClean="0">
              <a:latin typeface="Palatino Linotype" pitchFamily="18" charset="0"/>
            </a:endParaRPr>
          </a:p>
          <a:p>
            <a:r>
              <a:rPr lang="sr-Latn-RS" dirty="0" smtClean="0">
                <a:latin typeface="Palatino Linotype" pitchFamily="18" charset="0"/>
              </a:rPr>
              <a:t>Sa </a:t>
            </a:r>
            <a:r>
              <a:rPr lang="sr-Latn-RS" dirty="0">
                <a:latin typeface="Palatino Linotype" pitchFamily="18" charset="0"/>
              </a:rPr>
              <a:t>leve strane su logistički delovi, ono što se nalazi iza scene i čini da desna strana funkcioniše. </a:t>
            </a:r>
            <a:r>
              <a:rPr lang="sr-Latn-RS" dirty="0" smtClean="0">
                <a:latin typeface="Palatino Linotype" pitchFamily="18" charset="0"/>
              </a:rPr>
              <a:t>Partnerstva, </a:t>
            </a:r>
            <a:r>
              <a:rPr lang="sr-Latn-RS" dirty="0">
                <a:latin typeface="Palatino Linotype" pitchFamily="18" charset="0"/>
              </a:rPr>
              <a:t>aktivnosti i resursi koji su </a:t>
            </a:r>
            <a:r>
              <a:rPr lang="sr-Latn-RS" dirty="0" smtClean="0">
                <a:latin typeface="Palatino Linotype" pitchFamily="18" charset="0"/>
              </a:rPr>
              <a:t>potrebni.</a:t>
            </a:r>
          </a:p>
          <a:p>
            <a:endParaRPr lang="sr-Latn-RS" dirty="0">
              <a:latin typeface="Palatino Linotype" pitchFamily="18" charset="0"/>
            </a:endParaRPr>
          </a:p>
          <a:p>
            <a:r>
              <a:rPr lang="sr-Latn-CS" dirty="0">
                <a:latin typeface="Palatino Linotype" pitchFamily="18" charset="0"/>
              </a:rPr>
              <a:t>Ceo model uglavnom staje na jedan papir A4 formata, što doprinosi njegovoj učestaloj upotrebi. </a:t>
            </a:r>
            <a:endParaRPr lang="sr-Latn-RS" dirty="0" smtClean="0">
              <a:latin typeface="Palatino Linotype"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279" y="2132856"/>
            <a:ext cx="11453062" cy="4525963"/>
          </a:xfrm>
        </p:spPr>
        <p:txBody>
          <a:bodyPr>
            <a:normAutofit fontScale="77500" lnSpcReduction="20000"/>
          </a:bodyPr>
          <a:lstStyle/>
          <a:p>
            <a:r>
              <a:rPr lang="sr-Latn-RS" b="1" dirty="0" smtClean="0">
                <a:latin typeface="Palatino Linotype" pitchFamily="18" charset="0"/>
              </a:rPr>
              <a:t>SEGMENTI </a:t>
            </a:r>
            <a:r>
              <a:rPr lang="sr-Latn-RS" b="1" dirty="0">
                <a:latin typeface="Palatino Linotype" pitchFamily="18" charset="0"/>
              </a:rPr>
              <a:t>KUPACA</a:t>
            </a:r>
            <a:r>
              <a:rPr lang="sr-Latn-RS" dirty="0">
                <a:latin typeface="Palatino Linotype" pitchFamily="18" charset="0"/>
              </a:rPr>
              <a:t>, glavni tržišni segmenti vaših kupaca</a:t>
            </a:r>
          </a:p>
          <a:p>
            <a:r>
              <a:rPr lang="sr-Latn-RS" b="1" dirty="0" smtClean="0">
                <a:latin typeface="Palatino Linotype" pitchFamily="18" charset="0"/>
              </a:rPr>
              <a:t>PREDLOŽENA </a:t>
            </a:r>
            <a:r>
              <a:rPr lang="sr-Latn-RS" b="1" dirty="0">
                <a:latin typeface="Palatino Linotype" pitchFamily="18" charset="0"/>
              </a:rPr>
              <a:t>VREDNOST</a:t>
            </a:r>
            <a:r>
              <a:rPr lang="sr-Latn-RS" dirty="0">
                <a:latin typeface="Palatino Linotype" pitchFamily="18" charset="0"/>
              </a:rPr>
              <a:t>, osnovna vrednost koju donosite kupcu</a:t>
            </a:r>
          </a:p>
          <a:p>
            <a:r>
              <a:rPr lang="sr-Latn-RS" b="1" dirty="0" smtClean="0">
                <a:latin typeface="Palatino Linotype" pitchFamily="18" charset="0"/>
              </a:rPr>
              <a:t>KANALI </a:t>
            </a:r>
            <a:r>
              <a:rPr lang="sr-Latn-RS" b="1" dirty="0">
                <a:latin typeface="Palatino Linotype" pitchFamily="18" charset="0"/>
              </a:rPr>
              <a:t>DISTRIBUCIJE</a:t>
            </a:r>
            <a:r>
              <a:rPr lang="sr-Latn-RS" dirty="0">
                <a:latin typeface="Palatino Linotype" pitchFamily="18" charset="0"/>
              </a:rPr>
              <a:t>, kako isporučujete vrednost vašim kupcima</a:t>
            </a:r>
          </a:p>
          <a:p>
            <a:r>
              <a:rPr lang="sr-Latn-RS" b="1" dirty="0" smtClean="0">
                <a:latin typeface="Palatino Linotype" pitchFamily="18" charset="0"/>
              </a:rPr>
              <a:t>ODNOSI </a:t>
            </a:r>
            <a:r>
              <a:rPr lang="sr-Latn-RS" b="1" dirty="0">
                <a:latin typeface="Palatino Linotype" pitchFamily="18" charset="0"/>
              </a:rPr>
              <a:t>SA KUPCIMA</a:t>
            </a:r>
            <a:r>
              <a:rPr lang="sr-Latn-RS" dirty="0">
                <a:latin typeface="Palatino Linotype" pitchFamily="18" charset="0"/>
              </a:rPr>
              <a:t>, kako kreirate i održavate odnose sa kupcima</a:t>
            </a:r>
          </a:p>
          <a:p>
            <a:r>
              <a:rPr lang="sr-Latn-RS" b="1" dirty="0" smtClean="0">
                <a:latin typeface="Palatino Linotype" pitchFamily="18" charset="0"/>
              </a:rPr>
              <a:t>TOKOVI </a:t>
            </a:r>
            <a:r>
              <a:rPr lang="sr-Latn-RS" b="1" dirty="0">
                <a:latin typeface="Palatino Linotype" pitchFamily="18" charset="0"/>
              </a:rPr>
              <a:t>PRIHODA</a:t>
            </a:r>
            <a:r>
              <a:rPr lang="sr-Latn-RS" dirty="0">
                <a:latin typeface="Palatino Linotype" pitchFamily="18" charset="0"/>
              </a:rPr>
              <a:t>, na koji način generišete prihode</a:t>
            </a:r>
          </a:p>
          <a:p>
            <a:r>
              <a:rPr lang="sr-Latn-RS" b="1" dirty="0" smtClean="0">
                <a:latin typeface="Palatino Linotype" pitchFamily="18" charset="0"/>
              </a:rPr>
              <a:t>KLJUČNI </a:t>
            </a:r>
            <a:r>
              <a:rPr lang="sr-Latn-RS" b="1" dirty="0">
                <a:latin typeface="Palatino Linotype" pitchFamily="18" charset="0"/>
              </a:rPr>
              <a:t>RESURSI</a:t>
            </a:r>
            <a:r>
              <a:rPr lang="sr-Latn-RS" dirty="0">
                <a:latin typeface="Palatino Linotype" pitchFamily="18" charset="0"/>
              </a:rPr>
              <a:t>, resursi koji vam omogućavaju da stvorite vrednost</a:t>
            </a:r>
          </a:p>
          <a:p>
            <a:r>
              <a:rPr lang="sr-Latn-RS" b="1" dirty="0" smtClean="0">
                <a:latin typeface="Palatino Linotype" pitchFamily="18" charset="0"/>
              </a:rPr>
              <a:t>KLJUČNE </a:t>
            </a:r>
            <a:r>
              <a:rPr lang="sr-Latn-RS" b="1" dirty="0">
                <a:latin typeface="Palatino Linotype" pitchFamily="18" charset="0"/>
              </a:rPr>
              <a:t>AKTIVNOSTI</a:t>
            </a:r>
            <a:r>
              <a:rPr lang="sr-Latn-RS" dirty="0">
                <a:latin typeface="Palatino Linotype" pitchFamily="18" charset="0"/>
              </a:rPr>
              <a:t>, aktivnosti koje izvršavate da bi kreirali vrednost</a:t>
            </a:r>
          </a:p>
          <a:p>
            <a:r>
              <a:rPr lang="sr-Latn-RS" b="1" dirty="0" smtClean="0">
                <a:latin typeface="Palatino Linotype" pitchFamily="18" charset="0"/>
              </a:rPr>
              <a:t>KLJUČNI PARTNERI</a:t>
            </a:r>
            <a:r>
              <a:rPr lang="sr-Latn-RS" dirty="0" smtClean="0">
                <a:latin typeface="Palatino Linotype" pitchFamily="18" charset="0"/>
              </a:rPr>
              <a:t>, koji vam pomažu da ostvarite i isporučite vrenost</a:t>
            </a:r>
            <a:endParaRPr lang="sr-Latn-RS" dirty="0">
              <a:latin typeface="Palatino Linotype" pitchFamily="18" charset="0"/>
            </a:endParaRPr>
          </a:p>
          <a:p>
            <a:r>
              <a:rPr lang="sr-Latn-RS" b="1" dirty="0" smtClean="0">
                <a:latin typeface="Palatino Linotype" pitchFamily="18" charset="0"/>
              </a:rPr>
              <a:t>STRUKTURA </a:t>
            </a:r>
            <a:r>
              <a:rPr lang="sr-Latn-RS" b="1" dirty="0">
                <a:latin typeface="Palatino Linotype" pitchFamily="18" charset="0"/>
              </a:rPr>
              <a:t>TROŠKOVA</a:t>
            </a:r>
            <a:r>
              <a:rPr lang="sr-Latn-RS" dirty="0">
                <a:latin typeface="Palatino Linotype" pitchFamily="18" charset="0"/>
              </a:rPr>
              <a:t>, zbir svih vaših fiksnih i varijabilnih troškova</a:t>
            </a:r>
          </a:p>
          <a:p>
            <a:endParaRPr lang="sr-Latn-RS" dirty="0">
              <a:latin typeface="Palatino Linotype" pitchFamily="18" charset="0"/>
            </a:endParaRPr>
          </a:p>
        </p:txBody>
      </p:sp>
    </p:spTree>
    <p:extLst>
      <p:ext uri="{BB962C8B-B14F-4D97-AF65-F5344CB8AC3E}">
        <p14:creationId xmlns:p14="http://schemas.microsoft.com/office/powerpoint/2010/main" xmlns="" val="40991500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RS"/>
          </a:p>
        </p:txBody>
      </p:sp>
      <p:sp>
        <p:nvSpPr>
          <p:cNvPr id="3" name="Content Placeholder 2"/>
          <p:cNvSpPr>
            <a:spLocks noGrp="1"/>
          </p:cNvSpPr>
          <p:nvPr>
            <p:ph idx="1"/>
          </p:nvPr>
        </p:nvSpPr>
        <p:spPr/>
        <p:txBody>
          <a:bodyPr/>
          <a:lstStyle/>
          <a:p>
            <a:endParaRPr lang="sr-Latn-RS"/>
          </a:p>
        </p:txBody>
      </p:sp>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8669" t="10581" r="12119" b="11734"/>
          <a:stretch/>
        </p:blipFill>
        <p:spPr bwMode="auto">
          <a:xfrm>
            <a:off x="5148783" y="1700807"/>
            <a:ext cx="1974797" cy="21438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9760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6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2279" y="188640"/>
            <a:ext cx="10952798" cy="1143000"/>
          </a:xfrm>
        </p:spPr>
        <p:txBody>
          <a:bodyPr>
            <a:normAutofit/>
          </a:bodyPr>
          <a:lstStyle/>
          <a:p>
            <a:r>
              <a:rPr lang="sr-Latn-RS" b="1" dirty="0" smtClean="0">
                <a:solidFill>
                  <a:srgbClr val="FF5050"/>
                </a:solidFill>
                <a:latin typeface="Palatino Linotype" pitchFamily="18" charset="0"/>
              </a:rPr>
              <a:t>Proizvod/usluga</a:t>
            </a:r>
            <a:endParaRPr lang="sr-Latn-RS" b="1" dirty="0">
              <a:solidFill>
                <a:srgbClr val="FF5050"/>
              </a:solidFill>
              <a:latin typeface="Palatino Linotype" pitchFamily="18" charset="0"/>
            </a:endParaRPr>
          </a:p>
        </p:txBody>
      </p:sp>
      <p:sp>
        <p:nvSpPr>
          <p:cNvPr id="3" name="Content Placeholder 2"/>
          <p:cNvSpPr>
            <a:spLocks noGrp="1"/>
          </p:cNvSpPr>
          <p:nvPr>
            <p:ph idx="1"/>
          </p:nvPr>
        </p:nvSpPr>
        <p:spPr>
          <a:xfrm>
            <a:off x="1836415" y="1556792"/>
            <a:ext cx="9289032" cy="4896544"/>
          </a:xfrm>
        </p:spPr>
        <p:txBody>
          <a:bodyPr>
            <a:normAutofit fontScale="62500" lnSpcReduction="20000"/>
          </a:bodyPr>
          <a:lstStyle/>
          <a:p>
            <a:pPr marL="0" indent="0">
              <a:buNone/>
            </a:pPr>
            <a:r>
              <a:rPr lang="sr-Latn-RS" b="1" dirty="0" smtClean="0">
                <a:latin typeface="Palatino Linotype" pitchFamily="18" charset="0"/>
              </a:rPr>
              <a:t>Koju </a:t>
            </a:r>
            <a:r>
              <a:rPr lang="sr-Latn-RS" b="1" dirty="0">
                <a:latin typeface="Palatino Linotype" pitchFamily="18" charset="0"/>
              </a:rPr>
              <a:t>vrednost isporučujemo našim klijentima?</a:t>
            </a:r>
          </a:p>
          <a:p>
            <a:pPr marL="0" indent="0">
              <a:buNone/>
            </a:pPr>
            <a:r>
              <a:rPr lang="sr-Latn-RS" b="1" dirty="0">
                <a:latin typeface="Palatino Linotype" pitchFamily="18" charset="0"/>
              </a:rPr>
              <a:t>Koju njihovu potrebu zadovoljavamo?</a:t>
            </a:r>
          </a:p>
          <a:p>
            <a:pPr marL="0" indent="0">
              <a:buNone/>
            </a:pPr>
            <a:r>
              <a:rPr lang="sr-Latn-RS" b="1" dirty="0">
                <a:latin typeface="Palatino Linotype" pitchFamily="18" charset="0"/>
              </a:rPr>
              <a:t>Koji posao oni pokušavaju da završe, koji problem žele da reše?</a:t>
            </a:r>
          </a:p>
          <a:p>
            <a:pPr marL="0" indent="0">
              <a:buNone/>
            </a:pPr>
            <a:r>
              <a:rPr lang="sr-Latn-RS" b="1" dirty="0">
                <a:latin typeface="Palatino Linotype" pitchFamily="18" charset="0"/>
              </a:rPr>
              <a:t>Koje proizvode ili usluge kreiramo za svaku grupu naših klijenata?</a:t>
            </a:r>
          </a:p>
          <a:p>
            <a:pPr marL="0" indent="0">
              <a:buNone/>
            </a:pPr>
            <a:endParaRPr lang="sr-Latn-RS" dirty="0" smtClean="0">
              <a:latin typeface="Palatino Linotype" pitchFamily="18" charset="0"/>
            </a:endParaRPr>
          </a:p>
          <a:p>
            <a:pPr marL="0" indent="0">
              <a:buNone/>
            </a:pPr>
            <a:r>
              <a:rPr lang="sr-Latn-RS" dirty="0" smtClean="0">
                <a:latin typeface="Palatino Linotype" pitchFamily="18" charset="0"/>
              </a:rPr>
              <a:t>Proizvodi </a:t>
            </a:r>
            <a:r>
              <a:rPr lang="sr-Latn-RS" dirty="0">
                <a:latin typeface="Palatino Linotype" pitchFamily="18" charset="0"/>
              </a:rPr>
              <a:t>ili usluge koje kreiramo za naše klijente njima pružaju vrednost, rešavaju problem ili ispunjavaju neku potrebu. To može biti nešto sasvim novo i inovativno ili nešto što je već dostupno na tržištu ali sa dodatnom vrednošću. Posebna vrednost može biti cena, brzina isporuke, dizajn, iskustvo korisnika, odnos sa kupcima. Kao mali biznis imamo mogućnost da mnogo brže odgovorimo na potrebe naših klijenata od velikih kompanija</a:t>
            </a:r>
            <a:r>
              <a:rPr lang="sr-Latn-RS" dirty="0" smtClean="0">
                <a:latin typeface="Palatino Linotype" pitchFamily="18" charset="0"/>
              </a:rPr>
              <a:t>.</a:t>
            </a:r>
          </a:p>
          <a:p>
            <a:pPr marL="0" indent="0">
              <a:buNone/>
            </a:pPr>
            <a:endParaRPr lang="sr-Latn-RS" dirty="0">
              <a:latin typeface="Palatino Linotype" pitchFamily="18" charset="0"/>
            </a:endParaRPr>
          </a:p>
          <a:p>
            <a:pPr marL="0" indent="0">
              <a:buNone/>
            </a:pPr>
            <a:r>
              <a:rPr lang="sr-Latn-RS" b="1" dirty="0">
                <a:latin typeface="Palatino Linotype" pitchFamily="18" charset="0"/>
              </a:rPr>
              <a:t>Zadatak:</a:t>
            </a:r>
            <a:r>
              <a:rPr lang="sr-Latn-RS" dirty="0">
                <a:latin typeface="Palatino Linotype" pitchFamily="18" charset="0"/>
              </a:rPr>
              <a:t> Zapiši sve proizvode i usluge koje nudiš, ukoliko ih ima puno, upiši ih po kategorijama kojima pripadaju (proizvodi za decu, proizvodi za kuću…). Kada to uradiš probaj u 1 rečenici da definišeš koja je to ključna vrednost koju isporučuješ svojim klijentima. Šta je tvoj biznis model i koja je ključna vrednost?</a:t>
            </a:r>
          </a:p>
        </p:txBody>
      </p:sp>
    </p:spTree>
    <p:extLst>
      <p:ext uri="{BB962C8B-B14F-4D97-AF65-F5344CB8AC3E}">
        <p14:creationId xmlns:p14="http://schemas.microsoft.com/office/powerpoint/2010/main" xmlns="" val="556198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AutoShape 2" descr="Location Images - Free Download on Freepi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sr-Latn-RS"/>
          </a:p>
        </p:txBody>
      </p:sp>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8669" t="10581" r="12119" b="11734"/>
          <a:stretch/>
        </p:blipFill>
        <p:spPr bwMode="auto">
          <a:xfrm>
            <a:off x="9973319" y="1700808"/>
            <a:ext cx="1974797" cy="21438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45172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down)">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9000"/>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vi-VN" b="1" dirty="0" smtClean="0">
                <a:solidFill>
                  <a:srgbClr val="FF5050"/>
                </a:solidFill>
                <a:latin typeface="Palatino Linotype" pitchFamily="18" charset="0"/>
              </a:rPr>
              <a:t>Kupac/korisnik</a:t>
            </a:r>
            <a:endParaRPr lang="sr-Latn-RS" b="1" dirty="0">
              <a:solidFill>
                <a:srgbClr val="FF5050"/>
              </a:solidFill>
              <a:latin typeface="Palatino Linotype" pitchFamily="18" charset="0"/>
            </a:endParaRPr>
          </a:p>
        </p:txBody>
      </p:sp>
      <p:sp>
        <p:nvSpPr>
          <p:cNvPr id="5" name="Content Placeholder 4"/>
          <p:cNvSpPr>
            <a:spLocks noGrp="1"/>
          </p:cNvSpPr>
          <p:nvPr>
            <p:ph idx="1"/>
          </p:nvPr>
        </p:nvSpPr>
        <p:spPr>
          <a:xfrm>
            <a:off x="1764407" y="1484784"/>
            <a:ext cx="9652862" cy="4968552"/>
          </a:xfrm>
        </p:spPr>
        <p:txBody>
          <a:bodyPr>
            <a:normAutofit fontScale="62500" lnSpcReduction="20000"/>
          </a:bodyPr>
          <a:lstStyle/>
          <a:p>
            <a:pPr marL="0" indent="0">
              <a:buNone/>
            </a:pPr>
            <a:r>
              <a:rPr lang="vi-VN" b="1" dirty="0"/>
              <a:t>Za koga stvaraš vrednost?</a:t>
            </a:r>
          </a:p>
          <a:p>
            <a:pPr marL="0" indent="0">
              <a:buNone/>
            </a:pPr>
            <a:r>
              <a:rPr lang="vi-VN" b="1" dirty="0"/>
              <a:t>Kome je proizvod ili usluga namenjena?</a:t>
            </a:r>
          </a:p>
          <a:p>
            <a:pPr marL="0" indent="0">
              <a:buNone/>
            </a:pPr>
            <a:r>
              <a:rPr lang="vi-VN" b="1" dirty="0"/>
              <a:t>Ko su tvoji najvažniji klijenti?</a:t>
            </a:r>
          </a:p>
          <a:p>
            <a:pPr marL="0" indent="0">
              <a:buNone/>
            </a:pPr>
            <a:r>
              <a:rPr lang="vi-VN" b="1" dirty="0"/>
              <a:t>Da li postoji jedna ili više grupa kupaca (B2B ili B2C)?</a:t>
            </a:r>
          </a:p>
          <a:p>
            <a:pPr marL="0" indent="0">
              <a:buNone/>
            </a:pPr>
            <a:r>
              <a:rPr lang="vi-VN" b="1" dirty="0"/>
              <a:t>Ko će prvi kupiti?</a:t>
            </a:r>
          </a:p>
          <a:p>
            <a:pPr marL="0" indent="0">
              <a:buNone/>
            </a:pPr>
            <a:r>
              <a:rPr lang="vi-VN" b="1" dirty="0"/>
              <a:t>Kome ćeš najlakše prodati</a:t>
            </a:r>
            <a:r>
              <a:rPr lang="vi-VN" b="1" dirty="0" smtClean="0"/>
              <a:t>?</a:t>
            </a:r>
            <a:endParaRPr lang="sr-Latn-RS" b="1" dirty="0" smtClean="0"/>
          </a:p>
          <a:p>
            <a:pPr marL="0" indent="0">
              <a:buNone/>
            </a:pPr>
            <a:endParaRPr lang="sr-Latn-RS" b="1" dirty="0"/>
          </a:p>
          <a:p>
            <a:pPr marL="0" indent="0">
              <a:buNone/>
            </a:pPr>
            <a:endParaRPr lang="vi-VN" b="1" dirty="0"/>
          </a:p>
          <a:p>
            <a:pPr marL="0" indent="0">
              <a:buNone/>
            </a:pPr>
            <a:r>
              <a:rPr lang="vi-VN" dirty="0"/>
              <a:t>Ovde kreiramo profil idealnog kupca i određujemo sve bitne detalje: pol, godine, obrazovanje, pripadnost određenoj grupi, porodični status, finansijski status, njihova interesovanja, gde izlaze, šta čitaju, gde kupuju, šta im je važno? </a:t>
            </a:r>
            <a:endParaRPr lang="sr-Latn-RS" dirty="0" smtClean="0"/>
          </a:p>
          <a:p>
            <a:pPr marL="0" indent="0">
              <a:buNone/>
            </a:pPr>
            <a:endParaRPr lang="sr-Latn-RS" dirty="0"/>
          </a:p>
          <a:p>
            <a:pPr marL="0" indent="0">
              <a:buNone/>
            </a:pPr>
            <a:r>
              <a:rPr lang="vi-VN" dirty="0" smtClean="0"/>
              <a:t>Naši </a:t>
            </a:r>
            <a:r>
              <a:rPr lang="vi-VN" dirty="0"/>
              <a:t>kupci mogu biti pojedinci, određene grupe ljudi, organizacije, kompanije. Možemo ih grupisati prema njihovim potrebama, ponašanju ili drugim karakteristikama. Ukoliko imamo više grupa kupaca možemo kreirati različite ponude za njih.</a:t>
            </a:r>
          </a:p>
          <a:p>
            <a:pPr marL="0" indent="0">
              <a:buNone/>
            </a:pPr>
            <a:endParaRPr lang="sr-Latn-RS" dirty="0"/>
          </a:p>
        </p:txBody>
      </p:sp>
      <p:pic>
        <p:nvPicPr>
          <p:cNvPr id="6" name="Picture 2" descr="https://sonjadakic.com/wp-content/uploads/2022/05/Kupci-biznis-model.pn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b="8127"/>
          <a:stretch/>
        </p:blipFill>
        <p:spPr bwMode="auto">
          <a:xfrm>
            <a:off x="1548383" y="404664"/>
            <a:ext cx="9937104" cy="604819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0565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RS"/>
          </a:p>
        </p:txBody>
      </p:sp>
      <p:sp>
        <p:nvSpPr>
          <p:cNvPr id="3" name="Content Placeholder 2"/>
          <p:cNvSpPr>
            <a:spLocks noGrp="1"/>
          </p:cNvSpPr>
          <p:nvPr>
            <p:ph idx="1"/>
          </p:nvPr>
        </p:nvSpPr>
        <p:spPr/>
        <p:txBody>
          <a:bodyPr/>
          <a:lstStyle/>
          <a:p>
            <a:endParaRPr lang="sr-Latn-RS"/>
          </a:p>
        </p:txBody>
      </p:sp>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8669" t="10581" r="12119" b="11734"/>
          <a:stretch/>
        </p:blipFill>
        <p:spPr bwMode="auto">
          <a:xfrm>
            <a:off x="7741071" y="692696"/>
            <a:ext cx="1512168" cy="16416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4"/>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8669" t="10581" r="12119" b="11734"/>
          <a:stretch/>
        </p:blipFill>
        <p:spPr bwMode="auto">
          <a:xfrm>
            <a:off x="7741071" y="2924944"/>
            <a:ext cx="1512168" cy="16416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83512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500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8423" y="116632"/>
            <a:ext cx="9361040" cy="6597352"/>
          </a:xfrm>
        </p:spPr>
        <p:txBody>
          <a:bodyPr>
            <a:noAutofit/>
          </a:bodyPr>
          <a:lstStyle/>
          <a:p>
            <a:pPr marL="0" indent="0">
              <a:buNone/>
            </a:pPr>
            <a:r>
              <a:rPr lang="vi-VN" sz="2000" b="1" dirty="0">
                <a:latin typeface="Palatino Linotype" pitchFamily="18" charset="0"/>
              </a:rPr>
              <a:t>Odnos sa kupcima</a:t>
            </a:r>
          </a:p>
          <a:p>
            <a:pPr marL="0" indent="0">
              <a:buNone/>
            </a:pPr>
            <a:r>
              <a:rPr lang="vi-VN" sz="2000" dirty="0">
                <a:latin typeface="Palatino Linotype" pitchFamily="18" charset="0"/>
              </a:rPr>
              <a:t>Šta je to što ti nudiš, a niko drugi nema?</a:t>
            </a:r>
          </a:p>
          <a:p>
            <a:pPr marL="0" indent="0">
              <a:buNone/>
            </a:pPr>
            <a:r>
              <a:rPr lang="vi-VN" sz="2000" dirty="0">
                <a:latin typeface="Palatino Linotype" pitchFamily="18" charset="0"/>
              </a:rPr>
              <a:t>Kakav odnos želiš da ostvariš sa svojim kupcima?</a:t>
            </a:r>
          </a:p>
          <a:p>
            <a:pPr marL="0" indent="0">
              <a:buNone/>
            </a:pPr>
            <a:r>
              <a:rPr lang="vi-VN" sz="2000" dirty="0">
                <a:latin typeface="Palatino Linotype" pitchFamily="18" charset="0"/>
              </a:rPr>
              <a:t>Po čemu se razlikuješ? Šta te izdvaja?</a:t>
            </a:r>
          </a:p>
          <a:p>
            <a:pPr marL="0" indent="0">
              <a:buNone/>
            </a:pPr>
            <a:r>
              <a:rPr lang="vi-VN" sz="2000" dirty="0">
                <a:latin typeface="Palatino Linotype" pitchFamily="18" charset="0"/>
              </a:rPr>
              <a:t>Koje su ključne vrednosti koje tvoji kupci dobijaju?</a:t>
            </a:r>
          </a:p>
          <a:p>
            <a:pPr marL="0" indent="0">
              <a:buNone/>
            </a:pPr>
            <a:r>
              <a:rPr lang="vi-VN" sz="2000" dirty="0">
                <a:latin typeface="Palatino Linotype" pitchFamily="18" charset="0"/>
              </a:rPr>
              <a:t>Zašto bi neko kupio baš tvoj proizvod/uslugu?</a:t>
            </a:r>
          </a:p>
          <a:p>
            <a:pPr marL="0" indent="0">
              <a:buNone/>
            </a:pPr>
            <a:endParaRPr lang="sr-Latn-RS" sz="2000" dirty="0" smtClean="0">
              <a:latin typeface="Palatino Linotype" pitchFamily="18" charset="0"/>
            </a:endParaRPr>
          </a:p>
          <a:p>
            <a:pPr marL="0" indent="0">
              <a:buNone/>
            </a:pPr>
            <a:endParaRPr lang="sr-Latn-RS" sz="2000" dirty="0" smtClean="0">
              <a:latin typeface="Palatino Linotype" pitchFamily="18" charset="0"/>
            </a:endParaRPr>
          </a:p>
          <a:p>
            <a:pPr marL="0" indent="0">
              <a:buNone/>
            </a:pPr>
            <a:r>
              <a:rPr lang="vi-VN" sz="2000" b="1" dirty="0" smtClean="0">
                <a:latin typeface="Palatino Linotype" pitchFamily="18" charset="0"/>
              </a:rPr>
              <a:t>Kanali </a:t>
            </a:r>
            <a:r>
              <a:rPr lang="vi-VN" sz="2000" b="1" dirty="0">
                <a:latin typeface="Palatino Linotype" pitchFamily="18" charset="0"/>
              </a:rPr>
              <a:t>distribucije</a:t>
            </a:r>
          </a:p>
          <a:p>
            <a:pPr marL="0" indent="0">
              <a:buNone/>
            </a:pPr>
            <a:r>
              <a:rPr lang="vi-VN" sz="2000" dirty="0">
                <a:latin typeface="Palatino Linotype" pitchFamily="18" charset="0"/>
              </a:rPr>
              <a:t>Kako dolaziš do kupaca, gde komuniciraš i isporučuješ vrednost?</a:t>
            </a:r>
          </a:p>
          <a:p>
            <a:pPr marL="0" indent="0">
              <a:buNone/>
            </a:pPr>
            <a:r>
              <a:rPr lang="vi-VN" sz="2000" dirty="0">
                <a:latin typeface="Palatino Linotype" pitchFamily="18" charset="0"/>
              </a:rPr>
              <a:t>Koje prodajne kanale koristiš da dođeš do kupaca?</a:t>
            </a:r>
          </a:p>
          <a:p>
            <a:pPr marL="0" indent="0">
              <a:buNone/>
            </a:pPr>
            <a:r>
              <a:rPr lang="vi-VN" sz="2000" dirty="0">
                <a:latin typeface="Palatino Linotype" pitchFamily="18" charset="0"/>
              </a:rPr>
              <a:t>Preko kojih kanala će ljudi saznati za tebe?</a:t>
            </a:r>
          </a:p>
          <a:p>
            <a:pPr marL="0" indent="0">
              <a:buNone/>
            </a:pPr>
            <a:r>
              <a:rPr lang="vi-VN" sz="2000" dirty="0">
                <a:latin typeface="Palatino Linotype" pitchFamily="18" charset="0"/>
              </a:rPr>
              <a:t>Da li su tvoji kanali usaglašeni, koji najbolje rade, koji si najisplatljiviji?</a:t>
            </a:r>
          </a:p>
          <a:p>
            <a:pPr marL="0" indent="0">
              <a:buNone/>
            </a:pPr>
            <a:endParaRPr lang="sr-Latn-RS" sz="2000" dirty="0" smtClean="0">
              <a:latin typeface="Palatino Linotype" pitchFamily="18" charset="0"/>
            </a:endParaRPr>
          </a:p>
          <a:p>
            <a:pPr marL="0" indent="0">
              <a:buNone/>
            </a:pPr>
            <a:r>
              <a:rPr lang="vi-VN" sz="2000" b="1" dirty="0" smtClean="0">
                <a:latin typeface="Palatino Linotype" pitchFamily="18" charset="0"/>
              </a:rPr>
              <a:t>Distribucija </a:t>
            </a:r>
            <a:r>
              <a:rPr lang="vi-VN" sz="2000" b="1" dirty="0">
                <a:latin typeface="Palatino Linotype" pitchFamily="18" charset="0"/>
              </a:rPr>
              <a:t>je način na koji proizvod ili usluga dolaze do kupca. Na prvom mestu se odnosi na kanale prodaje, mada obuhvata i kanale komunikacije i isporuke. </a:t>
            </a:r>
            <a:r>
              <a:rPr lang="vi-VN" sz="2000" b="1" dirty="0" smtClean="0">
                <a:latin typeface="Palatino Linotype" pitchFamily="18" charset="0"/>
              </a:rPr>
              <a:t>Dobro </a:t>
            </a:r>
            <a:r>
              <a:rPr lang="vi-VN" sz="2000" b="1" dirty="0">
                <a:latin typeface="Palatino Linotype" pitchFamily="18" charset="0"/>
              </a:rPr>
              <a:t>je da imaš više kanala, kako ne bi zavisila od jednog izvora prihoda i komunikacije.</a:t>
            </a:r>
          </a:p>
          <a:p>
            <a:pPr marL="0" indent="0">
              <a:buNone/>
            </a:pPr>
            <a:endParaRPr lang="sr-Latn-RS" sz="2000" dirty="0">
              <a:latin typeface="Palatino Linotype" pitchFamily="18" charset="0"/>
            </a:endParaRPr>
          </a:p>
        </p:txBody>
      </p:sp>
    </p:spTree>
    <p:extLst>
      <p:ext uri="{BB962C8B-B14F-4D97-AF65-F5344CB8AC3E}">
        <p14:creationId xmlns:p14="http://schemas.microsoft.com/office/powerpoint/2010/main" xmlns="" val="6942542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9B76D749D5693849BDF90DDBADD7D37B" ma:contentTypeVersion="8" ma:contentTypeDescription="Kreiraj novi dokument." ma:contentTypeScope="" ma:versionID="9df12b235d987ef5f5ed385dd08682ab">
  <xsd:schema xmlns:xsd="http://www.w3.org/2001/XMLSchema" xmlns:xs="http://www.w3.org/2001/XMLSchema" xmlns:p="http://schemas.microsoft.com/office/2006/metadata/properties" xmlns:ns2="7b3d322e-a1e8-42ac-82a4-9fbd0899f337" xmlns:ns3="59de5be9-40f6-445b-94ac-97ee40d2ba12" targetNamespace="http://schemas.microsoft.com/office/2006/metadata/properties" ma:root="true" ma:fieldsID="589d9d1eae165f828d12e75dd1990529" ns2:_="" ns3:_="">
    <xsd:import namespace="7b3d322e-a1e8-42ac-82a4-9fbd0899f337"/>
    <xsd:import namespace="59de5be9-40f6-445b-94ac-97ee40d2ba12"/>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3d322e-a1e8-42ac-82a4-9fbd0899f3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Oznake slika" ma:readOnly="false" ma:fieldId="{5cf76f15-5ced-4ddc-b409-7134ff3c332f}" ma:taxonomyMulti="true" ma:sspId="3a425fa6-9034-4f79-8b32-a474688f5aa0"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9de5be9-40f6-445b-94ac-97ee40d2ba12"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f73d9249-a2ad-415d-b933-54d7607304b6}" ma:internalName="TaxCatchAll" ma:showField="CatchAllData" ma:web="59de5be9-40f6-445b-94ac-97ee40d2ba1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 sadržaja"/>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b3d322e-a1e8-42ac-82a4-9fbd0899f337">
      <Terms xmlns="http://schemas.microsoft.com/office/infopath/2007/PartnerControls"/>
    </lcf76f155ced4ddcb4097134ff3c332f>
    <TaxCatchAll xmlns="59de5be9-40f6-445b-94ac-97ee40d2ba12" xsi:nil="true"/>
  </documentManagement>
</p:properties>
</file>

<file path=customXml/itemProps1.xml><?xml version="1.0" encoding="utf-8"?>
<ds:datastoreItem xmlns:ds="http://schemas.openxmlformats.org/officeDocument/2006/customXml" ds:itemID="{3C2635AA-CE57-4865-8EF2-CFC31C881489}"/>
</file>

<file path=customXml/itemProps2.xml><?xml version="1.0" encoding="utf-8"?>
<ds:datastoreItem xmlns:ds="http://schemas.openxmlformats.org/officeDocument/2006/customXml" ds:itemID="{8F0AF1D1-96EE-40C1-9D3A-56A640A15ABA}"/>
</file>

<file path=customXml/itemProps3.xml><?xml version="1.0" encoding="utf-8"?>
<ds:datastoreItem xmlns:ds="http://schemas.openxmlformats.org/officeDocument/2006/customXml" ds:itemID="{477D24BB-EF92-477F-BEE8-A01B965C0ACD}"/>
</file>

<file path=docProps/app.xml><?xml version="1.0" encoding="utf-8"?>
<Properties xmlns="http://schemas.openxmlformats.org/officeDocument/2006/extended-properties" xmlns:vt="http://schemas.openxmlformats.org/officeDocument/2006/docPropsVTypes">
  <TotalTime>355</TotalTime>
  <Words>1020</Words>
  <Application>Microsoft Office PowerPoint</Application>
  <PresentationFormat>Custom</PresentationFormat>
  <Paragraphs>108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Business canvas model</vt:lpstr>
      <vt:lpstr>Business canvas model</vt:lpstr>
      <vt:lpstr>Slide 3</vt:lpstr>
      <vt:lpstr>Slide 4</vt:lpstr>
      <vt:lpstr>Proizvod/usluga</vt:lpstr>
      <vt:lpstr>Slide 6</vt:lpstr>
      <vt:lpstr>Kupac/korisnik</vt:lpstr>
      <vt:lpstr>Slide 8</vt:lpstr>
      <vt:lpstr>Slide 9</vt:lpstr>
      <vt:lpstr>Slide 10</vt:lpstr>
      <vt:lpstr>Slide 11</vt:lpstr>
      <vt:lpstr>Slide 12</vt:lpstr>
      <vt:lpstr>Slide 13</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Zana</dc:creator>
  <cp:lastModifiedBy>Zana</cp:lastModifiedBy>
  <cp:revision>40</cp:revision>
  <dcterms:created xsi:type="dcterms:W3CDTF">2023-03-13T21:11:54Z</dcterms:created>
  <dcterms:modified xsi:type="dcterms:W3CDTF">2023-04-20T11:31:19Z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0x0101009B76D749D5693849BDF90DDBADD7D37B</vt:lpwstr>
  </property>
</Properties>
</file>